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9"/>
  </p:notesMasterIdLst>
  <p:sldIdLst>
    <p:sldId id="256" r:id="rId2"/>
    <p:sldId id="257" r:id="rId3"/>
    <p:sldId id="259" r:id="rId4"/>
    <p:sldId id="258" r:id="rId5"/>
    <p:sldId id="260" r:id="rId6"/>
    <p:sldId id="261" r:id="rId7"/>
    <p:sldId id="262" r:id="rId8"/>
    <p:sldId id="264" r:id="rId9"/>
    <p:sldId id="265" r:id="rId10"/>
    <p:sldId id="266" r:id="rId11"/>
    <p:sldId id="267" r:id="rId12"/>
    <p:sldId id="268" r:id="rId13"/>
    <p:sldId id="269" r:id="rId14"/>
    <p:sldId id="270" r:id="rId15"/>
    <p:sldId id="271" r:id="rId16"/>
    <p:sldId id="272" r:id="rId17"/>
    <p:sldId id="26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SOS KAR" initials="TK" lastIdx="1" clrIdx="0">
    <p:extLst>
      <p:ext uri="{19B8F6BF-5375-455C-9EA6-DF929625EA0E}">
        <p15:presenceInfo xmlns:p15="http://schemas.microsoft.com/office/powerpoint/2012/main" userId="329e828aa9499c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8" d="100"/>
          <a:sy n="108" d="100"/>
        </p:scale>
        <p:origin x="65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4DC3AF-A857-4BD7-AEC9-E4553E67C2AB}" type="datetimeFigureOut">
              <a:rPr lang="en-US" smtClean="0"/>
              <a:pPr/>
              <a:t>1/9/2025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C49341-A818-4D29-B6D2-63FA7063AC2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C49341-A818-4D29-B6D2-63FA7063AC24}"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a:t>Η πιο αποδεκτή θεωρία είναι ότι ο αναστολέας TNF-α οδηγεί σε ανεξέλεγκτη παραγωγή IFN-α από τα pDC. Τα πλασμακυτταροειδή δενδριτικά κύτταρα έχουν βρεθεί ότι είναι αυξημένα στο προψωριασικό δέρμα ασθενών με ψωρίαση και φαίνεται να προκαλούν αυτοάνοση φλεγμονή που οδηγεί σε σχηματισμό ψωριασικών αλλοιώσεων. Τα πλασμακυτταροειδή δενδριτικά κύτταρα διεισδύουν στο δέρμα και παράγουν ένα κύμα IFN-α. Ως αποτέλεσμα, τα υπερβολικά επίπεδα IFN-α ενεργοποιούν τα μυελοειδή δενδριτικά κύτταρα, τα οποία στη συνέχεια διεγείρουν τα παθογόνα Τ κύτταρα. Αυτό έχει ως αποτέλεσμα την απελευθέρωση των φλεγμονωδών κυτοκινών IL-23, TNF-α και IL-12, οι οποίες ενεργοποιούν τα βοηθητικά κύτταρα Τ, διεγείρουν περαιτέρω απελευθέρωση φλεγμονωδών κυτοκινών και καταλήγουν σε μη ρυθμισμένα κερατινοκύτταρα</a:t>
            </a:r>
            <a:endParaRPr lang="en-US" dirty="0"/>
          </a:p>
        </p:txBody>
      </p:sp>
      <p:sp>
        <p:nvSpPr>
          <p:cNvPr id="4" name="Slide Number Placeholder 3"/>
          <p:cNvSpPr>
            <a:spLocks noGrp="1"/>
          </p:cNvSpPr>
          <p:nvPr>
            <p:ph type="sldNum" sz="quarter" idx="10"/>
          </p:nvPr>
        </p:nvSpPr>
        <p:spPr/>
        <p:txBody>
          <a:bodyPr/>
          <a:lstStyle/>
          <a:p>
            <a:fld id="{66C49341-A818-4D29-B6D2-63FA7063AC24}"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66C49341-A818-4D29-B6D2-63FA7063AC24}" type="slidenum">
              <a:rPr lang="en-US" smtClean="0"/>
              <a:pPr/>
              <a:t>15</a:t>
            </a:fld>
            <a:endParaRPr lang="en-US"/>
          </a:p>
        </p:txBody>
      </p:sp>
    </p:spTree>
    <p:extLst>
      <p:ext uri="{BB962C8B-B14F-4D97-AF65-F5344CB8AC3E}">
        <p14:creationId xmlns:p14="http://schemas.microsoft.com/office/powerpoint/2010/main" val="3033206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E7E0C3-B66D-41A2-9A9B-859A0FC26EF8}" type="datetimeFigureOut">
              <a:rPr lang="el-GR" smtClean="0"/>
              <a:pPr/>
              <a:t>9/1/2025</a:t>
            </a:fld>
            <a:endParaRPr lang="el-GR"/>
          </a:p>
        </p:txBody>
      </p:sp>
      <p:sp>
        <p:nvSpPr>
          <p:cNvPr id="5" name="Footer Placeholder 4"/>
          <p:cNvSpPr>
            <a:spLocks noGrp="1"/>
          </p:cNvSpPr>
          <p:nvPr>
            <p:ph type="ftr" sz="quarter" idx="11"/>
          </p:nvPr>
        </p:nvSpPr>
        <p:spPr>
          <a:xfrm>
            <a:off x="1127124" y="329307"/>
            <a:ext cx="5943668" cy="309201"/>
          </a:xfrm>
        </p:spPr>
        <p:txBody>
          <a:bodyPr/>
          <a:lstStyle/>
          <a:p>
            <a:endParaRPr lang="el-GR"/>
          </a:p>
        </p:txBody>
      </p:sp>
      <p:sp>
        <p:nvSpPr>
          <p:cNvPr id="6" name="Slide Number Placeholder 5"/>
          <p:cNvSpPr>
            <a:spLocks noGrp="1"/>
          </p:cNvSpPr>
          <p:nvPr>
            <p:ph type="sldNum" sz="quarter" idx="12"/>
          </p:nvPr>
        </p:nvSpPr>
        <p:spPr>
          <a:xfrm>
            <a:off x="9924392" y="134930"/>
            <a:ext cx="811019" cy="503578"/>
          </a:xfrm>
        </p:spPr>
        <p:txBody>
          <a:bodyPr/>
          <a:lstStyle/>
          <a:p>
            <a:fld id="{1BD5E837-87D5-475E-99D1-133CD5456050}" type="slidenum">
              <a:rPr lang="el-GR" smtClean="0"/>
              <a:pPr/>
              <a:t>‹#›</a:t>
            </a:fld>
            <a:endParaRPr lang="el-GR"/>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488182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E0C3-B66D-41A2-9A9B-859A0FC26EF8}" type="datetimeFigureOut">
              <a:rPr lang="el-GR" smtClean="0"/>
              <a:pPr/>
              <a:t>9/1/2025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BD5E837-87D5-475E-99D1-133CD5456050}" type="slidenum">
              <a:rPr lang="el-GR" smtClean="0"/>
              <a:pPr/>
              <a:t>‹#›</a:t>
            </a:fld>
            <a:endParaRPr lang="el-GR"/>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444071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E0C3-B66D-41A2-9A9B-859A0FC26EF8}" type="datetimeFigureOut">
              <a:rPr lang="el-GR" smtClean="0"/>
              <a:pPr/>
              <a:t>9/1/2025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BD5E837-87D5-475E-99D1-133CD5456050}" type="slidenum">
              <a:rPr lang="el-GR" smtClean="0"/>
              <a:pPr/>
              <a:t>‹#›</a:t>
            </a:fld>
            <a:endParaRPr lang="el-GR"/>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extLst>
      <p:ext uri="{BB962C8B-B14F-4D97-AF65-F5344CB8AC3E}">
        <p14:creationId xmlns:p14="http://schemas.microsoft.com/office/powerpoint/2010/main" val="3472343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200"/>
            </a:lvl1pPr>
          </a:lstStyle>
          <a:p>
            <a:fld id="{F4E7E0C3-B66D-41A2-9A9B-859A0FC26EF8}" type="datetimeFigureOut">
              <a:rPr lang="el-GR" smtClean="0"/>
              <a:pPr/>
              <a:t>9/1/2025</a:t>
            </a:fld>
            <a:endParaRPr lang="el-GR"/>
          </a:p>
        </p:txBody>
      </p:sp>
      <p:sp>
        <p:nvSpPr>
          <p:cNvPr id="5" name="Footer Placeholder 4"/>
          <p:cNvSpPr>
            <a:spLocks noGrp="1"/>
          </p:cNvSpPr>
          <p:nvPr>
            <p:ph type="ftr" sz="quarter" idx="11"/>
          </p:nvPr>
        </p:nvSpPr>
        <p:spPr/>
        <p:txBody>
          <a:bodyPr/>
          <a:lstStyle>
            <a:lvl1pPr>
              <a:defRPr sz="1200"/>
            </a:lvl1pPr>
          </a:lstStyle>
          <a:p>
            <a:endParaRPr lang="el-GR"/>
          </a:p>
        </p:txBody>
      </p:sp>
      <p:sp>
        <p:nvSpPr>
          <p:cNvPr id="6" name="Slide Number Placeholder 5"/>
          <p:cNvSpPr>
            <a:spLocks noGrp="1"/>
          </p:cNvSpPr>
          <p:nvPr>
            <p:ph type="sldNum" sz="quarter" idx="12"/>
          </p:nvPr>
        </p:nvSpPr>
        <p:spPr/>
        <p:txBody>
          <a:bodyPr/>
          <a:lstStyle/>
          <a:p>
            <a:fld id="{1BD5E837-87D5-475E-99D1-133CD5456050}" type="slidenum">
              <a:rPr lang="el-GR" smtClean="0"/>
              <a:pPr/>
              <a:t>‹#›</a:t>
            </a:fld>
            <a:endParaRPr lang="el-GR"/>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976937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hasCustomPrompt="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F4E7E0C3-B66D-41A2-9A9B-859A0FC26EF8}" type="datetimeFigureOut">
              <a:rPr lang="el-GR" smtClean="0"/>
              <a:pPr/>
              <a:t>9/1/2025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BD5E837-87D5-475E-99D1-133CD5456050}" type="slidenum">
              <a:rPr lang="el-GR" smtClean="0"/>
              <a:pPr/>
              <a:t>‹#›</a:t>
            </a:fld>
            <a:endParaRPr lang="el-GR"/>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02999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E7E0C3-B66D-41A2-9A9B-859A0FC26EF8}" type="datetimeFigureOut">
              <a:rPr lang="el-GR" smtClean="0"/>
              <a:pPr/>
              <a:t>9/1/2025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BD5E837-87D5-475E-99D1-133CD5456050}" type="slidenum">
              <a:rPr lang="el-GR" smtClean="0"/>
              <a:pPr/>
              <a:t>‹#›</a:t>
            </a:fld>
            <a:endParaRPr lang="el-GR"/>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865437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9166" y="2974448"/>
            <a:ext cx="4645152" cy="2493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94337" y="2971669"/>
            <a:ext cx="4645152" cy="2487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E7E0C3-B66D-41A2-9A9B-859A0FC26EF8}" type="datetimeFigureOut">
              <a:rPr lang="el-GR" smtClean="0"/>
              <a:pPr/>
              <a:t>9/1/2025</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1BD5E837-87D5-475E-99D1-133CD5456050}" type="slidenum">
              <a:rPr lang="el-GR" smtClean="0"/>
              <a:pPr/>
              <a:t>‹#›</a:t>
            </a:fld>
            <a:endParaRPr lang="el-GR"/>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390716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E7E0C3-B66D-41A2-9A9B-859A0FC26EF8}" type="datetimeFigureOut">
              <a:rPr lang="el-GR" smtClean="0"/>
              <a:pPr/>
              <a:t>9/1/2025</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1BD5E837-87D5-475E-99D1-133CD5456050}" type="slidenum">
              <a:rPr lang="el-GR" smtClean="0"/>
              <a:pPr/>
              <a:t>‹#›</a:t>
            </a:fld>
            <a:endParaRPr lang="el-GR"/>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645543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7E0C3-B66D-41A2-9A9B-859A0FC26EF8}" type="datetimeFigureOut">
              <a:rPr lang="el-GR" smtClean="0"/>
              <a:pPr/>
              <a:t>9/1/2025</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1BD5E837-87D5-475E-99D1-133CD5456050}" type="slidenum">
              <a:rPr lang="el-GR" smtClean="0"/>
              <a:pPr/>
              <a:t>‹#›</a:t>
            </a:fld>
            <a:endParaRPr lang="el-GR"/>
          </a:p>
        </p:txBody>
      </p:sp>
    </p:spTree>
    <p:extLst>
      <p:ext uri="{BB962C8B-B14F-4D97-AF65-F5344CB8AC3E}">
        <p14:creationId xmlns:p14="http://schemas.microsoft.com/office/powerpoint/2010/main" val="624601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4E7E0C3-B66D-41A2-9A9B-859A0FC26EF8}" type="datetimeFigureOut">
              <a:rPr lang="el-GR" smtClean="0"/>
              <a:pPr/>
              <a:t>9/1/2025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BD5E837-87D5-475E-99D1-133CD5456050}" type="slidenum">
              <a:rPr lang="el-GR" smtClean="0"/>
              <a:pPr/>
              <a:t>‹#›</a:t>
            </a:fld>
            <a:endParaRPr lang="el-GR"/>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376685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F4E7E0C3-B66D-41A2-9A9B-859A0FC26EF8}" type="datetimeFigureOut">
              <a:rPr lang="el-GR" smtClean="0"/>
              <a:pPr/>
              <a:t>9/1/2025</a:t>
            </a:fld>
            <a:endParaRPr lang="el-GR"/>
          </a:p>
        </p:txBody>
      </p:sp>
      <p:sp>
        <p:nvSpPr>
          <p:cNvPr id="6" name="Footer Placeholder 5"/>
          <p:cNvSpPr>
            <a:spLocks noGrp="1"/>
          </p:cNvSpPr>
          <p:nvPr>
            <p:ph type="ftr" sz="quarter" idx="11"/>
          </p:nvPr>
        </p:nvSpPr>
        <p:spPr>
          <a:xfrm>
            <a:off x="1125300" y="318640"/>
            <a:ext cx="4877818" cy="320931"/>
          </a:xfrm>
        </p:spPr>
        <p:txBody>
          <a:bodyPr/>
          <a:lstStyle/>
          <a:p>
            <a:endParaRPr lang="el-GR"/>
          </a:p>
        </p:txBody>
      </p:sp>
      <p:sp>
        <p:nvSpPr>
          <p:cNvPr id="7" name="Slide Number Placeholder 6"/>
          <p:cNvSpPr>
            <a:spLocks noGrp="1"/>
          </p:cNvSpPr>
          <p:nvPr>
            <p:ph type="sldNum" sz="quarter" idx="12"/>
          </p:nvPr>
        </p:nvSpPr>
        <p:spPr>
          <a:xfrm>
            <a:off x="6176794" y="137408"/>
            <a:ext cx="811019" cy="503578"/>
          </a:xfrm>
        </p:spPr>
        <p:txBody>
          <a:bodyPr/>
          <a:lstStyle/>
          <a:p>
            <a:fld id="{1BD5E837-87D5-475E-99D1-133CD5456050}" type="slidenum">
              <a:rPr lang="el-GR" smtClean="0"/>
              <a:pPr/>
              <a:t>‹#›</a:t>
            </a:fld>
            <a:endParaRPr lang="el-GR"/>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extLst>
      <p:ext uri="{BB962C8B-B14F-4D97-AF65-F5344CB8AC3E}">
        <p14:creationId xmlns:p14="http://schemas.microsoft.com/office/powerpoint/2010/main" val="127343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4E7E0C3-B66D-41A2-9A9B-859A0FC26EF8}" type="datetimeFigureOut">
              <a:rPr lang="el-GR" smtClean="0"/>
              <a:pPr/>
              <a:t>9/1/2025</a:t>
            </a:fld>
            <a:endParaRPr lang="el-GR"/>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1BD5E837-87D5-475E-99D1-133CD5456050}" type="slidenum">
              <a:rPr lang="el-GR" smtClean="0"/>
              <a:pPr/>
              <a:t>‹#›</a:t>
            </a:fld>
            <a:endParaRPr lang="el-GR"/>
          </a:p>
        </p:txBody>
      </p:sp>
    </p:spTree>
    <p:extLst>
      <p:ext uri="{BB962C8B-B14F-4D97-AF65-F5344CB8AC3E}">
        <p14:creationId xmlns:p14="http://schemas.microsoft.com/office/powerpoint/2010/main" val="3138601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sciencedirect.com/topics/medicine-and-dentistry/alefacept" TargetMode="External"/><Relationship Id="rId7" Type="http://schemas.openxmlformats.org/officeDocument/2006/relationships/hyperlink" Target="https://link.springer.com/article/10.1007/s00296-022-05136-x" TargetMode="External"/><Relationship Id="rId2" Type="http://schemas.openxmlformats.org/officeDocument/2006/relationships/hyperlink" Target="https://www.galinos.gr/" TargetMode="External"/><Relationship Id="rId1" Type="http://schemas.openxmlformats.org/officeDocument/2006/relationships/slideLayout" Target="../slideLayouts/slideLayout2.xml"/><Relationship Id="rId6" Type="http://schemas.openxmlformats.org/officeDocument/2006/relationships/hyperlink" Target="https://www.wjgnet.com/1007-9327/full/v22/i42/WJG-22-9300-g002.htm" TargetMode="External"/><Relationship Id="rId5" Type="http://schemas.openxmlformats.org/officeDocument/2006/relationships/hyperlink" Target="https://pmc.ncbi.nlm.nih.gov/articles/PMC2924720/" TargetMode="External"/><Relationship Id="rId4" Type="http://schemas.openxmlformats.org/officeDocument/2006/relationships/hyperlink" Target="https://www.creativebiolabs.net/efalizumab-overview.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89744D-6EBF-2D33-EECD-0D410C147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942535" cy="2157690"/>
          </a:xfrm>
          <a:prstGeom prst="rect">
            <a:avLst/>
          </a:prstGeom>
        </p:spPr>
      </p:pic>
      <p:sp>
        <p:nvSpPr>
          <p:cNvPr id="2" name="Title 1">
            <a:extLst>
              <a:ext uri="{FF2B5EF4-FFF2-40B4-BE49-F238E27FC236}">
                <a16:creationId xmlns:a16="http://schemas.microsoft.com/office/drawing/2014/main" id="{DAAADB24-EF89-E107-8CD2-9D12578E1443}"/>
              </a:ext>
            </a:extLst>
          </p:cNvPr>
          <p:cNvSpPr>
            <a:spLocks noGrp="1"/>
          </p:cNvSpPr>
          <p:nvPr>
            <p:ph type="ctrTitle"/>
          </p:nvPr>
        </p:nvSpPr>
        <p:spPr>
          <a:xfrm>
            <a:off x="1524000" y="1135849"/>
            <a:ext cx="9144000" cy="1736247"/>
          </a:xfrm>
        </p:spPr>
        <p:txBody>
          <a:bodyPr>
            <a:normAutofit fontScale="90000"/>
          </a:bodyPr>
          <a:lstStyle/>
          <a:p>
            <a:r>
              <a:rPr lang="el-GR" dirty="0"/>
              <a:t>ΒΙΟΛΟΓΙΚΑ ΦΑΡΜΑΚΑ ΣΤΗΝ ΨΩΡΙΑΣΗ</a:t>
            </a:r>
          </a:p>
        </p:txBody>
      </p:sp>
      <p:sp>
        <p:nvSpPr>
          <p:cNvPr id="3" name="Subtitle 2">
            <a:extLst>
              <a:ext uri="{FF2B5EF4-FFF2-40B4-BE49-F238E27FC236}">
                <a16:creationId xmlns:a16="http://schemas.microsoft.com/office/drawing/2014/main" id="{2E9350E0-A959-7B09-C525-88A2BC0A8908}"/>
              </a:ext>
            </a:extLst>
          </p:cNvPr>
          <p:cNvSpPr>
            <a:spLocks noGrp="1"/>
          </p:cNvSpPr>
          <p:nvPr>
            <p:ph type="subTitle" idx="1"/>
          </p:nvPr>
        </p:nvSpPr>
        <p:spPr>
          <a:xfrm>
            <a:off x="1524000" y="3602038"/>
            <a:ext cx="9144000" cy="2248346"/>
          </a:xfrm>
        </p:spPr>
        <p:txBody>
          <a:bodyPr>
            <a:normAutofit fontScale="92500" lnSpcReduction="20000"/>
          </a:bodyPr>
          <a:lstStyle/>
          <a:p>
            <a:r>
              <a:rPr lang="el-GR" dirty="0"/>
              <a:t>Ημερομηνία: 5/1/2025</a:t>
            </a:r>
          </a:p>
          <a:p>
            <a:r>
              <a:rPr lang="el-GR" dirty="0"/>
              <a:t>Χαρίλαος Καραγκούνης</a:t>
            </a:r>
          </a:p>
          <a:p>
            <a:r>
              <a:rPr lang="el-GR" dirty="0"/>
              <a:t>Αλέξανδρος Θεοδωρίδης</a:t>
            </a:r>
          </a:p>
          <a:p>
            <a:r>
              <a:rPr lang="el-GR" dirty="0"/>
              <a:t>Εργασία μαθήματος «Έλεγχος και Αξιολόγηση Καλλυντικών και Τοπικών Ιατροτεχνολογικών Προϊόντων»</a:t>
            </a:r>
          </a:p>
          <a:p>
            <a:r>
              <a:rPr lang="el-GR" dirty="0"/>
              <a:t>Επιβλέπων καθηγητής: Μιχαήλ Ράλλης</a:t>
            </a:r>
          </a:p>
          <a:p>
            <a:endParaRPr lang="el-GR" dirty="0"/>
          </a:p>
        </p:txBody>
      </p:sp>
    </p:spTree>
    <p:extLst>
      <p:ext uri="{BB962C8B-B14F-4D97-AF65-F5344CB8AC3E}">
        <p14:creationId xmlns:p14="http://schemas.microsoft.com/office/powerpoint/2010/main" val="3711166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0270" y="755781"/>
            <a:ext cx="9603275" cy="5523722"/>
          </a:xfrm>
        </p:spPr>
        <p:txBody>
          <a:bodyPr>
            <a:normAutofit fontScale="92500" lnSpcReduction="20000"/>
          </a:bodyPr>
          <a:lstStyle/>
          <a:p>
            <a:r>
              <a:rPr lang="en-US" i="1" dirty="0" err="1"/>
              <a:t>Infliximab</a:t>
            </a:r>
            <a:endParaRPr lang="en-US" i="1" dirty="0"/>
          </a:p>
          <a:p>
            <a:pPr>
              <a:buNone/>
            </a:pPr>
            <a:r>
              <a:rPr lang="el-GR" sz="2100" dirty="0"/>
              <a:t>Χιμαιρικό μονοκλωνικό αντίσωμα. Συνδέεται με διαλυτό</a:t>
            </a:r>
            <a:r>
              <a:rPr lang="en-US" sz="2100" dirty="0"/>
              <a:t> (</a:t>
            </a:r>
            <a:r>
              <a:rPr lang="en-US" sz="2100" dirty="0" err="1"/>
              <a:t>sTNF</a:t>
            </a:r>
            <a:r>
              <a:rPr lang="en-US" sz="2100" dirty="0"/>
              <a:t>) </a:t>
            </a:r>
            <a:r>
              <a:rPr lang="el-GR" sz="2100" dirty="0"/>
              <a:t>και</a:t>
            </a:r>
            <a:r>
              <a:rPr lang="en-US" sz="2100" dirty="0"/>
              <a:t> </a:t>
            </a:r>
            <a:r>
              <a:rPr lang="el-GR" sz="2100" dirty="0"/>
              <a:t>διαμεμβρανικό </a:t>
            </a:r>
            <a:r>
              <a:rPr lang="en-US" sz="2100" dirty="0"/>
              <a:t>TNF (</a:t>
            </a:r>
            <a:r>
              <a:rPr lang="en-US" sz="2100" dirty="0" err="1"/>
              <a:t>tmTNF</a:t>
            </a:r>
            <a:r>
              <a:rPr lang="en-US" sz="2100" dirty="0"/>
              <a:t>). </a:t>
            </a:r>
            <a:r>
              <a:rPr lang="el-GR" sz="2100" dirty="0"/>
              <a:t>Ενδοφλέβια ένεση. Χορηγείται σε ψωρίαση, ψωριασική αρθρίτιδα, ερυθροδερμική και φλυκταινώδης ψωρίαση. Προκαλεί λοίμωξη, αντιδράσεις στο σημείο έγχυσης, κεφαλαλγία, ίλιγγος, ασθένεια ορού, ηπατική δυσλειτουργία. Κίνδυνος λεμφώματος σε παιδιά</a:t>
            </a:r>
            <a:r>
              <a:rPr lang="el-GR" sz="1900" dirty="0"/>
              <a:t>.</a:t>
            </a:r>
          </a:p>
          <a:p>
            <a:r>
              <a:rPr lang="en-US" i="1" dirty="0" err="1"/>
              <a:t>Adalimumab</a:t>
            </a:r>
            <a:endParaRPr lang="en-US" i="1" dirty="0"/>
          </a:p>
          <a:p>
            <a:pPr>
              <a:buNone/>
            </a:pPr>
            <a:r>
              <a:rPr lang="el-GR" sz="2100" dirty="0"/>
              <a:t>Ανθρώπινο, ανασυνδυασμένο μονοκλωνικό αντίσωμα. Συνδέεται με </a:t>
            </a:r>
            <a:r>
              <a:rPr lang="en-US" sz="2100" dirty="0" err="1"/>
              <a:t>sTNF</a:t>
            </a:r>
            <a:r>
              <a:rPr lang="en-US" sz="2100" dirty="0"/>
              <a:t> </a:t>
            </a:r>
            <a:r>
              <a:rPr lang="el-GR" sz="2100" dirty="0"/>
              <a:t>και</a:t>
            </a:r>
            <a:r>
              <a:rPr lang="en-US" sz="2100" dirty="0"/>
              <a:t> </a:t>
            </a:r>
            <a:r>
              <a:rPr lang="en-US" sz="2100" dirty="0" err="1"/>
              <a:t>tmTNF</a:t>
            </a:r>
            <a:r>
              <a:rPr lang="en-US" sz="2100" dirty="0"/>
              <a:t>. </a:t>
            </a:r>
            <a:r>
              <a:rPr lang="el-GR" sz="2100" dirty="0"/>
              <a:t>Υποδόρια ένεση. Χορηγείται σε ψωρίαση κατά πλάκας, ψωριασιακή αρθρίτιδα και παλμοπελματιαία ψωρίαση.</a:t>
            </a:r>
            <a:r>
              <a:rPr lang="en-US" sz="2100" dirty="0"/>
              <a:t> </a:t>
            </a:r>
            <a:r>
              <a:rPr lang="el-GR" sz="2100" dirty="0"/>
              <a:t>Καλώς αποδεκτό, θεωρείται κατηγορίας Β φάρμακο σε εγκυμοσύνες.</a:t>
            </a:r>
          </a:p>
          <a:p>
            <a:r>
              <a:rPr lang="en-US" i="1" dirty="0" err="1"/>
              <a:t>Etanercept</a:t>
            </a:r>
            <a:endParaRPr lang="en-US" i="1" dirty="0"/>
          </a:p>
          <a:p>
            <a:pPr>
              <a:buNone/>
            </a:pPr>
            <a:r>
              <a:rPr lang="el-GR" sz="2100" dirty="0"/>
              <a:t>Γενετικά τροποποιημένη ανθρώπινη πρωτεΐνη σύντηξης. Συνδέεται με </a:t>
            </a:r>
            <a:r>
              <a:rPr lang="en-US" sz="2100" dirty="0" err="1"/>
              <a:t>sTNF</a:t>
            </a:r>
            <a:r>
              <a:rPr lang="el-GR" sz="2100" dirty="0"/>
              <a:t> (ασθενώς με </a:t>
            </a:r>
            <a:r>
              <a:rPr lang="en-US" sz="2100" dirty="0" err="1"/>
              <a:t>tmTNF</a:t>
            </a:r>
            <a:r>
              <a:rPr lang="en-US" sz="2100" dirty="0"/>
              <a:t>).</a:t>
            </a:r>
            <a:r>
              <a:rPr lang="el-GR" sz="2100" dirty="0"/>
              <a:t> Υποδόρια ένεση, λιγότερο αποτελεσματικό από τα παραπάνω.</a:t>
            </a:r>
            <a:r>
              <a:rPr lang="en-US" sz="2100" dirty="0"/>
              <a:t> </a:t>
            </a:r>
            <a:r>
              <a:rPr lang="el-GR" sz="2100" dirty="0"/>
              <a:t>Χορηγείται σε ψωρίαση, ψωριασική αρθρίτιδα, ρευματοειδή αρθρίτιδα, πολυαρθρική νεανική ρευματοειδή αρθρίτιδα. </a:t>
            </a:r>
          </a:p>
          <a:p>
            <a:pPr>
              <a:buNone/>
            </a:pPr>
            <a:endParaRPr lang="el-GR" sz="1900" dirty="0"/>
          </a:p>
          <a:p>
            <a:pPr>
              <a:buNone/>
            </a:pPr>
            <a:endParaRPr lang="el-GR" sz="19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0270" y="942393"/>
            <a:ext cx="9786546" cy="3415004"/>
          </a:xfrm>
        </p:spPr>
        <p:txBody>
          <a:bodyPr>
            <a:normAutofit/>
          </a:bodyPr>
          <a:lstStyle/>
          <a:p>
            <a:r>
              <a:rPr lang="en-US" sz="1900" i="1" dirty="0" err="1"/>
              <a:t>Certolizumab</a:t>
            </a:r>
            <a:endParaRPr lang="en-US" sz="1900" i="1" dirty="0"/>
          </a:p>
          <a:p>
            <a:pPr>
              <a:buNone/>
            </a:pPr>
            <a:r>
              <a:rPr lang="el-GR" dirty="0"/>
              <a:t>Πεγκυλιωμένο </a:t>
            </a:r>
            <a:r>
              <a:rPr lang="en-US" dirty="0" err="1"/>
              <a:t>Fab</a:t>
            </a:r>
            <a:r>
              <a:rPr lang="en-US" dirty="0"/>
              <a:t> </a:t>
            </a:r>
            <a:r>
              <a:rPr lang="el-GR" dirty="0"/>
              <a:t>θραύσμα εξανθρωπισμένου μονοκλωνικού αντισώματος, το οποίο στερείται </a:t>
            </a:r>
            <a:r>
              <a:rPr lang="en-US" dirty="0" err="1"/>
              <a:t>Fc</a:t>
            </a:r>
            <a:r>
              <a:rPr lang="en-US" dirty="0"/>
              <a:t> </a:t>
            </a:r>
            <a:r>
              <a:rPr lang="el-GR" dirty="0"/>
              <a:t>τμήμα. Αυτό οδηγεί σε λιγότερη ανοσογονικότητα και μεγαλύτερο χρόνο ημιζωής, αντίστοιχα. Συνδέεται με </a:t>
            </a:r>
            <a:r>
              <a:rPr lang="en-US" dirty="0" err="1"/>
              <a:t>sTNF</a:t>
            </a:r>
            <a:r>
              <a:rPr lang="en-US" dirty="0"/>
              <a:t> </a:t>
            </a:r>
            <a:r>
              <a:rPr lang="el-GR" dirty="0"/>
              <a:t>και </a:t>
            </a:r>
            <a:r>
              <a:rPr lang="en-US" dirty="0" err="1"/>
              <a:t>tmTNF</a:t>
            </a:r>
            <a:r>
              <a:rPr lang="en-US" dirty="0"/>
              <a:t>.</a:t>
            </a:r>
            <a:r>
              <a:rPr lang="el-GR" dirty="0"/>
              <a:t> Υποδόρεια ένεση. Χορηγείται σε ψωρίαση κατά πλάκας.</a:t>
            </a:r>
          </a:p>
          <a:p>
            <a:r>
              <a:rPr lang="en-US" sz="1900" i="1" dirty="0" err="1"/>
              <a:t>Golimumab</a:t>
            </a:r>
            <a:endParaRPr lang="el-GR" sz="1900" i="1" dirty="0"/>
          </a:p>
          <a:p>
            <a:pPr>
              <a:buNone/>
            </a:pPr>
            <a:r>
              <a:rPr lang="el-GR" dirty="0"/>
              <a:t>Ανθρώπινο μονοκλωνικό αντίσωμα. Υποδόρια ένεση. Χορηγείται σε ψωρίαση.</a:t>
            </a:r>
          </a:p>
          <a:p>
            <a:pPr>
              <a:buNone/>
            </a:pPr>
            <a:endParaRPr lang="el-GR" dirty="0"/>
          </a:p>
        </p:txBody>
      </p:sp>
      <p:pic>
        <p:nvPicPr>
          <p:cNvPr id="6" name="Picture 5" descr="Screenshot 2025-01-06 195215.png"/>
          <p:cNvPicPr>
            <a:picLocks noChangeAspect="1"/>
          </p:cNvPicPr>
          <p:nvPr/>
        </p:nvPicPr>
        <p:blipFill>
          <a:blip r:embed="rId2"/>
          <a:stretch>
            <a:fillRect/>
          </a:stretch>
        </p:blipFill>
        <p:spPr>
          <a:xfrm>
            <a:off x="2481943" y="3945552"/>
            <a:ext cx="7003274" cy="21018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53325"/>
            <a:ext cx="9603275" cy="474260"/>
          </a:xfrm>
        </p:spPr>
        <p:txBody>
          <a:bodyPr>
            <a:normAutofit fontScale="90000"/>
          </a:bodyPr>
          <a:lstStyle/>
          <a:p>
            <a:pPr algn="ctr"/>
            <a:r>
              <a:rPr lang="en-US" dirty="0"/>
              <a:t>Anti TNF agents - </a:t>
            </a:r>
            <a:r>
              <a:rPr lang="el-GR" dirty="0"/>
              <a:t>Παράδοξη Ψωρίαση</a:t>
            </a:r>
            <a:endParaRPr lang="en-US" dirty="0"/>
          </a:p>
        </p:txBody>
      </p:sp>
      <p:sp>
        <p:nvSpPr>
          <p:cNvPr id="3" name="Content Placeholder 2"/>
          <p:cNvSpPr>
            <a:spLocks noGrp="1"/>
          </p:cNvSpPr>
          <p:nvPr>
            <p:ph idx="1"/>
          </p:nvPr>
        </p:nvSpPr>
        <p:spPr>
          <a:xfrm>
            <a:off x="1307551" y="5355771"/>
            <a:ext cx="9603275" cy="1502229"/>
          </a:xfrm>
        </p:spPr>
        <p:txBody>
          <a:bodyPr>
            <a:normAutofit/>
          </a:bodyPr>
          <a:lstStyle/>
          <a:p>
            <a:r>
              <a:rPr lang="en-US" dirty="0"/>
              <a:t>2%-5% </a:t>
            </a:r>
            <a:r>
              <a:rPr lang="el-GR" dirty="0"/>
              <a:t>των ασθενών που χορηγούνται </a:t>
            </a:r>
            <a:r>
              <a:rPr lang="en-US" dirty="0"/>
              <a:t>anti TNF </a:t>
            </a:r>
            <a:r>
              <a:rPr lang="el-GR" dirty="0"/>
              <a:t>φάρμακα για την θεραπεία άλλων ασθενειών αναπτύσσουν ψωριασικές κακώσεις.</a:t>
            </a:r>
            <a:endParaRPr lang="en-US" dirty="0"/>
          </a:p>
        </p:txBody>
      </p:sp>
      <p:pic>
        <p:nvPicPr>
          <p:cNvPr id="4" name="Picture 3" descr="article_river_4e35b7601c6211eebab65f827f5ef98e-Psoriasis-Figure-.png"/>
          <p:cNvPicPr>
            <a:picLocks noChangeAspect="1"/>
          </p:cNvPicPr>
          <p:nvPr/>
        </p:nvPicPr>
        <p:blipFill>
          <a:blip r:embed="rId3"/>
          <a:stretch>
            <a:fillRect/>
          </a:stretch>
        </p:blipFill>
        <p:spPr>
          <a:xfrm>
            <a:off x="2743201" y="1471413"/>
            <a:ext cx="6494105" cy="37428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D777A-755D-D0AC-AEC4-F0679794CFB9}"/>
              </a:ext>
            </a:extLst>
          </p:cNvPr>
          <p:cNvSpPr>
            <a:spLocks noGrp="1"/>
          </p:cNvSpPr>
          <p:nvPr>
            <p:ph type="title"/>
          </p:nvPr>
        </p:nvSpPr>
        <p:spPr/>
        <p:txBody>
          <a:bodyPr/>
          <a:lstStyle/>
          <a:p>
            <a:r>
              <a:rPr lang="el-GR" dirty="0"/>
              <a:t>Αναστολείς </a:t>
            </a:r>
            <a:r>
              <a:rPr lang="en-US" dirty="0"/>
              <a:t>IL-23</a:t>
            </a:r>
            <a:r>
              <a:rPr lang="el-GR" dirty="0"/>
              <a:t> και </a:t>
            </a:r>
            <a:r>
              <a:rPr lang="en-US" dirty="0"/>
              <a:t>IL-17 </a:t>
            </a:r>
            <a:endParaRPr lang="el-GR" dirty="0"/>
          </a:p>
        </p:txBody>
      </p:sp>
      <p:sp>
        <p:nvSpPr>
          <p:cNvPr id="3" name="Content Placeholder 2">
            <a:extLst>
              <a:ext uri="{FF2B5EF4-FFF2-40B4-BE49-F238E27FC236}">
                <a16:creationId xmlns:a16="http://schemas.microsoft.com/office/drawing/2014/main" id="{B7188D70-7896-8CED-C06E-37BA60E952BB}"/>
              </a:ext>
            </a:extLst>
          </p:cNvPr>
          <p:cNvSpPr>
            <a:spLocks noGrp="1"/>
          </p:cNvSpPr>
          <p:nvPr>
            <p:ph idx="1"/>
          </p:nvPr>
        </p:nvSpPr>
        <p:spPr>
          <a:xfrm>
            <a:off x="1130270" y="1706493"/>
            <a:ext cx="5180776" cy="4401343"/>
          </a:xfrm>
        </p:spPr>
        <p:txBody>
          <a:bodyPr>
            <a:normAutofit/>
          </a:bodyPr>
          <a:lstStyle/>
          <a:p>
            <a:pPr marL="0" indent="0">
              <a:buNone/>
            </a:pPr>
            <a:r>
              <a:rPr lang="el-GR" dirty="0"/>
              <a:t>Γενικά πιο ασφαλή απο τα </a:t>
            </a:r>
            <a:r>
              <a:rPr lang="en-US" dirty="0"/>
              <a:t>Anti-TNF </a:t>
            </a:r>
            <a:r>
              <a:rPr lang="el-GR" dirty="0"/>
              <a:t>λόγω της πιο στοχευμένης τους δράσης.  </a:t>
            </a:r>
          </a:p>
          <a:p>
            <a:pPr marL="0" indent="0">
              <a:buNone/>
            </a:pPr>
            <a:r>
              <a:rPr lang="el-GR" dirty="0"/>
              <a:t>Στοχεύουν συγκεκριμένα τις ιντερλευκίνες που σηματοδοτούν την φλεγμονώδη αντίδραση του οργανισμού στην ψωρίαση, δίνοντας πολύ καλα αποτελέσματα στην θεραπευτική τους χρήση.</a:t>
            </a:r>
          </a:p>
          <a:p>
            <a:pPr marL="0" indent="0">
              <a:buNone/>
            </a:pPr>
            <a:r>
              <a:rPr lang="el-GR" dirty="0"/>
              <a:t>Καλώς ανεχόμενα φάρμακα με τις κύριες παρενέργειες να ειναι μολύνσεις, ρινοφαρυγγίτιδα και πονοκέφαλος.</a:t>
            </a:r>
          </a:p>
        </p:txBody>
      </p:sp>
      <p:pic>
        <p:nvPicPr>
          <p:cNvPr id="9" name="Picture 8">
            <a:extLst>
              <a:ext uri="{FF2B5EF4-FFF2-40B4-BE49-F238E27FC236}">
                <a16:creationId xmlns:a16="http://schemas.microsoft.com/office/drawing/2014/main" id="{12ECF7F5-0F44-0D7F-251C-9F5B6E72CF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2944" y="1477941"/>
            <a:ext cx="5180777" cy="3860586"/>
          </a:xfrm>
          <a:prstGeom prst="rect">
            <a:avLst/>
          </a:prstGeom>
        </p:spPr>
      </p:pic>
    </p:spTree>
    <p:extLst>
      <p:ext uri="{BB962C8B-B14F-4D97-AF65-F5344CB8AC3E}">
        <p14:creationId xmlns:p14="http://schemas.microsoft.com/office/powerpoint/2010/main" val="15864454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71D8D-0656-6F2D-BC21-97176C91E308}"/>
              </a:ext>
            </a:extLst>
          </p:cNvPr>
          <p:cNvSpPr>
            <a:spLocks noGrp="1"/>
          </p:cNvSpPr>
          <p:nvPr>
            <p:ph type="title"/>
          </p:nvPr>
        </p:nvSpPr>
        <p:spPr/>
        <p:txBody>
          <a:bodyPr/>
          <a:lstStyle/>
          <a:p>
            <a:r>
              <a:rPr lang="el-GR" dirty="0"/>
              <a:t>Αναστολείς </a:t>
            </a:r>
            <a:r>
              <a:rPr lang="en-US" dirty="0"/>
              <a:t>IL-23</a:t>
            </a:r>
            <a:r>
              <a:rPr lang="el-GR" dirty="0"/>
              <a:t> και </a:t>
            </a:r>
            <a:r>
              <a:rPr lang="en-US" dirty="0"/>
              <a:t>IL-17 </a:t>
            </a:r>
            <a:endParaRPr lang="el-GR" dirty="0"/>
          </a:p>
        </p:txBody>
      </p:sp>
      <p:sp>
        <p:nvSpPr>
          <p:cNvPr id="3" name="Content Placeholder 2">
            <a:extLst>
              <a:ext uri="{FF2B5EF4-FFF2-40B4-BE49-F238E27FC236}">
                <a16:creationId xmlns:a16="http://schemas.microsoft.com/office/drawing/2014/main" id="{35AA4864-5A97-9D97-1351-70F38AB1466F}"/>
              </a:ext>
            </a:extLst>
          </p:cNvPr>
          <p:cNvSpPr>
            <a:spLocks noGrp="1"/>
          </p:cNvSpPr>
          <p:nvPr>
            <p:ph idx="1"/>
          </p:nvPr>
        </p:nvSpPr>
        <p:spPr>
          <a:xfrm>
            <a:off x="1130269" y="1704513"/>
            <a:ext cx="9603275" cy="4967700"/>
          </a:xfrm>
        </p:spPr>
        <p:txBody>
          <a:bodyPr>
            <a:normAutofit fontScale="25000" lnSpcReduction="20000"/>
          </a:bodyPr>
          <a:lstStyle/>
          <a:p>
            <a:r>
              <a:rPr lang="de-DE" sz="6600" u="none" strike="noStrike" dirty="0">
                <a:solidFill>
                  <a:srgbClr val="000000"/>
                </a:solidFill>
                <a:effectLst/>
              </a:rPr>
              <a:t>Risankizumab</a:t>
            </a:r>
            <a:br>
              <a:rPr lang="el-GR" sz="7200" dirty="0"/>
            </a:br>
            <a:r>
              <a:rPr lang="el-GR" sz="7200" u="none" strike="noStrike" dirty="0">
                <a:solidFill>
                  <a:srgbClr val="000000"/>
                </a:solidFill>
                <a:effectLst/>
              </a:rPr>
              <a:t>Η ρισανκιζουμάμπη είναι ένα εξανθρωποποιημένο μονοκλωνικό αντίσωμα ανοσοσφαιρίνης G1 (IgG1), αναστολέας του υποδοχέα της </a:t>
            </a:r>
            <a:r>
              <a:rPr lang="en-US" sz="7200" u="none" strike="noStrike" dirty="0">
                <a:solidFill>
                  <a:srgbClr val="000000"/>
                </a:solidFill>
                <a:effectLst/>
              </a:rPr>
              <a:t>IL-23. </a:t>
            </a:r>
            <a:r>
              <a:rPr lang="el-GR" sz="7200" u="none" strike="noStrike" dirty="0">
                <a:solidFill>
                  <a:srgbClr val="000000"/>
                </a:solidFill>
                <a:effectLst/>
              </a:rPr>
              <a:t>Χρησιμοποιείται κυρίως στην ψωρίαση</a:t>
            </a:r>
            <a:r>
              <a:rPr lang="en-US" sz="7200" u="none" strike="noStrike" dirty="0">
                <a:solidFill>
                  <a:srgbClr val="000000"/>
                </a:solidFill>
                <a:effectLst/>
              </a:rPr>
              <a:t> </a:t>
            </a:r>
            <a:r>
              <a:rPr lang="el-GR" sz="7200" u="none" strike="noStrike" dirty="0">
                <a:solidFill>
                  <a:srgbClr val="000000"/>
                </a:solidFill>
                <a:effectLst/>
              </a:rPr>
              <a:t>κατα πλάκας μεσαίας και υψηλής σοβαρότητας.</a:t>
            </a:r>
          </a:p>
          <a:p>
            <a:r>
              <a:rPr lang="de-DE" sz="7200" dirty="0"/>
              <a:t>Guselkumab</a:t>
            </a:r>
            <a:br>
              <a:rPr lang="el-GR" sz="7200" dirty="0"/>
            </a:br>
            <a:r>
              <a:rPr lang="el-GR" sz="7200" u="none" strike="noStrike" dirty="0">
                <a:solidFill>
                  <a:srgbClr val="000000"/>
                </a:solidFill>
                <a:effectLst/>
              </a:rPr>
              <a:t>Η γκουσελκουμάμπη είναι ένα ανθρώπινο μονοκλωνικό αντίσωμα (mAb) IgG1λ που συνδέεται εκλεκτικά με την πρωτεΐνη ιντερλευκίνη 23 (IL-23) με υψηλή ειδικότητα και συγγένεια. Χρησιμοποιείται κυρίως στην ψωρίαση κατά πλάκας μεσαίας και υψηλής σοβαρότητας</a:t>
            </a:r>
            <a:r>
              <a:rPr lang="en-US" sz="7200" u="none" strike="noStrike" dirty="0">
                <a:solidFill>
                  <a:srgbClr val="000000"/>
                </a:solidFill>
                <a:effectLst/>
              </a:rPr>
              <a:t> </a:t>
            </a:r>
            <a:r>
              <a:rPr lang="el-GR" sz="7200" u="none" strike="noStrike" dirty="0">
                <a:solidFill>
                  <a:srgbClr val="000000"/>
                </a:solidFill>
                <a:effectLst/>
              </a:rPr>
              <a:t>και φαίνεται να έχει καλά αποτελέσματα με μακροχόνια χρήση.</a:t>
            </a:r>
            <a:endParaRPr lang="en-US" sz="7200" dirty="0">
              <a:solidFill>
                <a:srgbClr val="000000"/>
              </a:solidFill>
            </a:endParaRPr>
          </a:p>
          <a:p>
            <a:r>
              <a:rPr lang="de-DE" sz="7200" u="none" strike="noStrike" dirty="0">
                <a:solidFill>
                  <a:srgbClr val="000000"/>
                </a:solidFill>
                <a:effectLst/>
              </a:rPr>
              <a:t>Tildrakizumab</a:t>
            </a:r>
            <a:br>
              <a:rPr lang="de-DE" sz="7200" u="none" strike="noStrike" dirty="0">
                <a:solidFill>
                  <a:srgbClr val="000000"/>
                </a:solidFill>
                <a:effectLst/>
              </a:rPr>
            </a:br>
            <a:r>
              <a:rPr lang="el-GR" sz="7200" u="none" strike="noStrike" dirty="0">
                <a:solidFill>
                  <a:srgbClr val="000000"/>
                </a:solidFill>
                <a:effectLst/>
              </a:rPr>
              <a:t>Η τιλδρακιζουμάμπη (tildrakizumab) είναι ένα εξανθρωπισμένο IgG1/k μονοκλωνικό αντίσωμα</a:t>
            </a:r>
            <a:r>
              <a:rPr lang="en-US" sz="7200" u="none" strike="noStrike" dirty="0">
                <a:solidFill>
                  <a:srgbClr val="000000"/>
                </a:solidFill>
                <a:effectLst/>
              </a:rPr>
              <a:t>, </a:t>
            </a:r>
            <a:r>
              <a:rPr lang="el-GR" sz="7200" u="none" strike="noStrike" dirty="0">
                <a:solidFill>
                  <a:srgbClr val="000000"/>
                </a:solidFill>
                <a:effectLst/>
              </a:rPr>
              <a:t>που αναστέλει τον υποδοχέα της </a:t>
            </a:r>
            <a:r>
              <a:rPr lang="en-US" sz="7200" u="none" strike="noStrike" dirty="0">
                <a:solidFill>
                  <a:srgbClr val="000000"/>
                </a:solidFill>
                <a:effectLst/>
              </a:rPr>
              <a:t>IL-23.</a:t>
            </a:r>
            <a:r>
              <a:rPr lang="el-GR" sz="7200" u="none" strike="noStrike" dirty="0">
                <a:solidFill>
                  <a:srgbClr val="000000"/>
                </a:solidFill>
                <a:effectLst/>
              </a:rPr>
              <a:t> Χρησιμοποιείται κυρίως στην ψωρίαση κατά πλάκας μεσαίας και υψηλής σοβαρότητας, δίνοντας υψηλά ποσοστά κάθαρσης του δέρματος απο τις ερθροματώδεις πλάκες.</a:t>
            </a:r>
            <a:endParaRPr lang="en-US" sz="7200" dirty="0">
              <a:solidFill>
                <a:srgbClr val="000000"/>
              </a:solidFill>
            </a:endParaRPr>
          </a:p>
          <a:p>
            <a:pPr marL="0" indent="0">
              <a:buNone/>
            </a:pPr>
            <a:br>
              <a:rPr lang="el-GR" sz="3400" dirty="0"/>
            </a:br>
            <a:endParaRPr lang="el-GR" sz="3400" u="none" strike="noStrike" dirty="0">
              <a:solidFill>
                <a:srgbClr val="000000"/>
              </a:solidFill>
              <a:effectLst/>
            </a:endParaRPr>
          </a:p>
          <a:p>
            <a:endParaRPr lang="el-GR" dirty="0"/>
          </a:p>
          <a:p>
            <a:pPr marL="0" indent="0">
              <a:buNone/>
            </a:pPr>
            <a:br>
              <a:rPr lang="el-GR" dirty="0"/>
            </a:br>
            <a:endParaRPr lang="de-DE" dirty="0"/>
          </a:p>
          <a:p>
            <a:endParaRPr lang="el-GR" dirty="0"/>
          </a:p>
        </p:txBody>
      </p:sp>
    </p:spTree>
    <p:extLst>
      <p:ext uri="{BB962C8B-B14F-4D97-AF65-F5344CB8AC3E}">
        <p14:creationId xmlns:p14="http://schemas.microsoft.com/office/powerpoint/2010/main" val="2032852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D6ACD-7D3F-59BA-9BBB-523E979B546C}"/>
              </a:ext>
            </a:extLst>
          </p:cNvPr>
          <p:cNvSpPr>
            <a:spLocks noGrp="1"/>
          </p:cNvSpPr>
          <p:nvPr>
            <p:ph type="title"/>
          </p:nvPr>
        </p:nvSpPr>
        <p:spPr>
          <a:xfrm>
            <a:off x="1130270" y="953325"/>
            <a:ext cx="9603275" cy="502614"/>
          </a:xfrm>
        </p:spPr>
        <p:txBody>
          <a:bodyPr>
            <a:normAutofit fontScale="90000"/>
          </a:bodyPr>
          <a:lstStyle/>
          <a:p>
            <a:r>
              <a:rPr lang="el-GR" dirty="0"/>
              <a:t>Αναστολείς </a:t>
            </a:r>
            <a:r>
              <a:rPr lang="en-US" dirty="0"/>
              <a:t>IL-23</a:t>
            </a:r>
            <a:r>
              <a:rPr lang="el-GR" dirty="0"/>
              <a:t> και </a:t>
            </a:r>
            <a:r>
              <a:rPr lang="en-US" dirty="0"/>
              <a:t>IL-17 </a:t>
            </a:r>
            <a:endParaRPr lang="el-GR" dirty="0"/>
          </a:p>
        </p:txBody>
      </p:sp>
      <p:sp>
        <p:nvSpPr>
          <p:cNvPr id="3" name="Content Placeholder 2">
            <a:extLst>
              <a:ext uri="{FF2B5EF4-FFF2-40B4-BE49-F238E27FC236}">
                <a16:creationId xmlns:a16="http://schemas.microsoft.com/office/drawing/2014/main" id="{79E0B382-72D7-EF7B-4FFA-62E9C6EBDD8E}"/>
              </a:ext>
            </a:extLst>
          </p:cNvPr>
          <p:cNvSpPr>
            <a:spLocks noGrp="1"/>
          </p:cNvSpPr>
          <p:nvPr>
            <p:ph idx="1"/>
          </p:nvPr>
        </p:nvSpPr>
        <p:spPr>
          <a:xfrm>
            <a:off x="1130270" y="1455939"/>
            <a:ext cx="9603275" cy="4643020"/>
          </a:xfrm>
        </p:spPr>
        <p:txBody>
          <a:bodyPr>
            <a:noAutofit/>
          </a:bodyPr>
          <a:lstStyle/>
          <a:p>
            <a:r>
              <a:rPr lang="de-DE" sz="1400" dirty="0"/>
              <a:t>Ixekizumab</a:t>
            </a:r>
            <a:br>
              <a:rPr lang="el-GR" sz="1400" dirty="0"/>
            </a:br>
            <a:r>
              <a:rPr lang="el-GR" sz="1400" u="none" strike="noStrike" dirty="0">
                <a:solidFill>
                  <a:srgbClr val="000000"/>
                </a:solidFill>
                <a:effectLst/>
              </a:rPr>
              <a:t>Η ιξεκιζουμάμπη (ixekizumab) είναι ένα IgG4 μονοκλωνικό αντίσωμα που συνδέεται με υψηλή συγγένεια και ειδικότητα στην ιντερλευκίνη </a:t>
            </a:r>
            <a:r>
              <a:rPr lang="en-US" sz="1400" u="none" strike="noStrike" dirty="0">
                <a:solidFill>
                  <a:srgbClr val="000000"/>
                </a:solidFill>
                <a:effectLst/>
              </a:rPr>
              <a:t>IL-</a:t>
            </a:r>
            <a:r>
              <a:rPr lang="el-GR" sz="1400" u="none" strike="noStrike" dirty="0">
                <a:solidFill>
                  <a:srgbClr val="000000"/>
                </a:solidFill>
                <a:effectLst/>
              </a:rPr>
              <a:t>17</a:t>
            </a:r>
            <a:r>
              <a:rPr lang="el-GR" sz="1400" dirty="0">
                <a:solidFill>
                  <a:srgbClr val="000000"/>
                </a:solidFill>
              </a:rPr>
              <a:t>Α</a:t>
            </a:r>
            <a:r>
              <a:rPr lang="en-US" sz="1400" u="none" strike="noStrike" dirty="0">
                <a:solidFill>
                  <a:srgbClr val="000000"/>
                </a:solidFill>
                <a:effectLst/>
              </a:rPr>
              <a:t>. </a:t>
            </a:r>
            <a:r>
              <a:rPr lang="el-GR" sz="1400" u="none" strike="noStrike" dirty="0">
                <a:solidFill>
                  <a:srgbClr val="000000"/>
                </a:solidFill>
                <a:effectLst/>
              </a:rPr>
              <a:t>Χρησιμοποιείται κυρίως στην ψωρίαση</a:t>
            </a:r>
            <a:r>
              <a:rPr lang="en-US" sz="1400" u="none" strike="noStrike" dirty="0">
                <a:solidFill>
                  <a:srgbClr val="000000"/>
                </a:solidFill>
                <a:effectLst/>
              </a:rPr>
              <a:t> </a:t>
            </a:r>
            <a:r>
              <a:rPr lang="el-GR" sz="1400" u="none" strike="noStrike" dirty="0">
                <a:solidFill>
                  <a:srgbClr val="000000"/>
                </a:solidFill>
                <a:effectLst/>
              </a:rPr>
              <a:t>κατα πλάκας μεσαίας και υψηλής σοβαρότητας</a:t>
            </a:r>
            <a:endParaRPr lang="el-GR" sz="1400" dirty="0">
              <a:solidFill>
                <a:srgbClr val="000000"/>
              </a:solidFill>
            </a:endParaRPr>
          </a:p>
          <a:p>
            <a:r>
              <a:rPr lang="de-DE" sz="1400" dirty="0"/>
              <a:t>Secukinumab</a:t>
            </a:r>
            <a:br>
              <a:rPr lang="el-GR" sz="1400" dirty="0"/>
            </a:br>
            <a:r>
              <a:rPr lang="el-GR" sz="1400" u="none" strike="noStrike" dirty="0">
                <a:solidFill>
                  <a:srgbClr val="000000"/>
                </a:solidFill>
                <a:effectLst/>
              </a:rPr>
              <a:t>Η σεκουκινουμάμπη είναι ένας πλήρως ανθρώπινο μονοκλωνικό αντίσωμα IgG1/κ, το οποίο δεσμεύεται εκλεκτικά και εξουδετερώνει την προφλεγμονώδη κυτταροκίνη ιντερλευκίνη-17A (IL-17A). Χρησιμοποιείται κυρίως στην ψωρίαση</a:t>
            </a:r>
            <a:r>
              <a:rPr lang="en-US" sz="1400" u="none" strike="noStrike" dirty="0">
                <a:solidFill>
                  <a:srgbClr val="000000"/>
                </a:solidFill>
                <a:effectLst/>
              </a:rPr>
              <a:t> </a:t>
            </a:r>
            <a:r>
              <a:rPr lang="el-GR" sz="1400" u="none" strike="noStrike" dirty="0">
                <a:solidFill>
                  <a:srgbClr val="000000"/>
                </a:solidFill>
                <a:effectLst/>
              </a:rPr>
              <a:t>κατα πλάκας μεσαίας και υψηλής σοβαρότητας, δίνοντας υψηλά ποσοστά κάθαρσης του δέρματος απο τις ερθροματώδεις πλάκες. Δυστυχώς έχει και περισσότερες ανεπιθύμητες ενέργειες όπως πρόκληση καρδιαγγειακών και εγκεφαλοαγγειακών επισοδίων</a:t>
            </a:r>
            <a:r>
              <a:rPr lang="en-US" sz="1400" u="none" strike="noStrike" dirty="0">
                <a:solidFill>
                  <a:srgbClr val="000000"/>
                </a:solidFill>
                <a:effectLst/>
              </a:rPr>
              <a:t>, </a:t>
            </a:r>
            <a:r>
              <a:rPr lang="el-GR" sz="1400" dirty="0"/>
              <a:t>φλεγμονώδους εντερικής νόσου</a:t>
            </a:r>
            <a:r>
              <a:rPr lang="en-US" sz="1400" dirty="0"/>
              <a:t>, </a:t>
            </a:r>
            <a:r>
              <a:rPr lang="el-GR" sz="1400" dirty="0"/>
              <a:t>κακοηθίες και ουδετεπενία. Χρείαζεται συχνές ενέσεις.</a:t>
            </a:r>
            <a:endParaRPr lang="en-US" sz="1400" u="none" strike="noStrike" dirty="0">
              <a:solidFill>
                <a:srgbClr val="000000"/>
              </a:solidFill>
              <a:effectLst/>
            </a:endParaRPr>
          </a:p>
          <a:p>
            <a:r>
              <a:rPr lang="de-DE" sz="1400" dirty="0"/>
              <a:t>Brodalumab</a:t>
            </a:r>
            <a:br>
              <a:rPr lang="el-GR" sz="1400" dirty="0"/>
            </a:br>
            <a:r>
              <a:rPr lang="el-GR" sz="1400" u="none" strike="noStrike" dirty="0">
                <a:solidFill>
                  <a:srgbClr val="000000"/>
                </a:solidFill>
                <a:effectLst/>
              </a:rPr>
              <a:t>Η μπροδαλουμάμπη είναι ένα ανασυνδυασμένο, πλήρως ανθρώπινο μονοκλωνικό αντίσωμα ανοσοσφαιρίνης IgG2, το οποίο δεσμεύεται με υψηλή συγγένεια στην ανθρώπινη IL-17RA. Χρήση σε πολλές αυτοάνοσες ασθένιες και στην ψωρίαση βοηθά με υψηλά ποσοστά κάθαρσης του δέρματος απο τις ερθροματώδεις πλάκες. Έχει ανεπιθύμητες ενέργειες όπως ουδετεπενία, μολύνσεις με Κάντινα, κατάθλιψη και αυτοκτονικές τάσεις.</a:t>
            </a:r>
            <a:br>
              <a:rPr lang="el-GR" sz="1600" u="none" strike="noStrike" dirty="0">
                <a:solidFill>
                  <a:srgbClr val="000000"/>
                </a:solidFill>
                <a:effectLst/>
              </a:rPr>
            </a:br>
            <a:endParaRPr lang="de-DE" sz="1600" dirty="0"/>
          </a:p>
          <a:p>
            <a:endParaRPr lang="el-GR" sz="1600" dirty="0"/>
          </a:p>
        </p:txBody>
      </p:sp>
    </p:spTree>
    <p:extLst>
      <p:ext uri="{BB962C8B-B14F-4D97-AF65-F5344CB8AC3E}">
        <p14:creationId xmlns:p14="http://schemas.microsoft.com/office/powerpoint/2010/main" val="3193070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CA93C-5E1D-04FD-F490-6246778F8319}"/>
              </a:ext>
            </a:extLst>
          </p:cNvPr>
          <p:cNvSpPr>
            <a:spLocks noGrp="1"/>
          </p:cNvSpPr>
          <p:nvPr>
            <p:ph type="title"/>
          </p:nvPr>
        </p:nvSpPr>
        <p:spPr>
          <a:xfrm>
            <a:off x="1130270" y="867038"/>
            <a:ext cx="9603275" cy="633288"/>
          </a:xfrm>
        </p:spPr>
        <p:txBody>
          <a:bodyPr>
            <a:normAutofit/>
          </a:bodyPr>
          <a:lstStyle/>
          <a:p>
            <a:r>
              <a:rPr lang="el-GR" dirty="0"/>
              <a:t>Αναστολείς </a:t>
            </a:r>
            <a:r>
              <a:rPr lang="en-US" dirty="0"/>
              <a:t>IL-23</a:t>
            </a:r>
            <a:r>
              <a:rPr lang="el-GR" dirty="0"/>
              <a:t> και </a:t>
            </a:r>
            <a:r>
              <a:rPr lang="en-US" dirty="0"/>
              <a:t>IL-17 </a:t>
            </a:r>
            <a:endParaRPr lang="el-GR" dirty="0"/>
          </a:p>
        </p:txBody>
      </p:sp>
      <p:sp>
        <p:nvSpPr>
          <p:cNvPr id="3" name="Content Placeholder 2">
            <a:extLst>
              <a:ext uri="{FF2B5EF4-FFF2-40B4-BE49-F238E27FC236}">
                <a16:creationId xmlns:a16="http://schemas.microsoft.com/office/drawing/2014/main" id="{11EF5559-379D-6344-D9AF-9C462E78C5AD}"/>
              </a:ext>
            </a:extLst>
          </p:cNvPr>
          <p:cNvSpPr>
            <a:spLocks noGrp="1"/>
          </p:cNvSpPr>
          <p:nvPr>
            <p:ph idx="1"/>
          </p:nvPr>
        </p:nvSpPr>
        <p:spPr>
          <a:xfrm>
            <a:off x="1130270" y="1606858"/>
            <a:ext cx="9603275" cy="3859487"/>
          </a:xfrm>
        </p:spPr>
        <p:txBody>
          <a:bodyPr/>
          <a:lstStyle/>
          <a:p>
            <a:r>
              <a:rPr lang="de-DE" dirty="0"/>
              <a:t>Ustekinumab</a:t>
            </a:r>
            <a:br>
              <a:rPr lang="de-DE" dirty="0"/>
            </a:br>
            <a:r>
              <a:rPr lang="el-GR" u="none" strike="noStrike" dirty="0">
                <a:solidFill>
                  <a:srgbClr val="000000"/>
                </a:solidFill>
                <a:effectLst/>
              </a:rPr>
              <a:t>Η ουστεκινουμάμπη είναι ένα πλήρως ανθρώπινο μονοκλωνικό IgG1κ αντίσωμα που συνδέεται με ειδικότητα με την κοινή πρωτεϊνική υπομονάδα p40 των ανθρώπινων κυτταροκινών ιντερλευκίνη (IL)-12 και IL-23</a:t>
            </a:r>
            <a:r>
              <a:rPr lang="en-US" u="none" strike="noStrike" dirty="0">
                <a:solidFill>
                  <a:srgbClr val="000000"/>
                </a:solidFill>
                <a:effectLst/>
              </a:rPr>
              <a:t>. </a:t>
            </a:r>
            <a:r>
              <a:rPr lang="el-GR" u="none" strike="noStrike" dirty="0">
                <a:solidFill>
                  <a:srgbClr val="000000"/>
                </a:solidFill>
                <a:effectLst/>
              </a:rPr>
              <a:t>Χρησιμοποιείται σε ψωρίαση κατά πλάκας και ψωριασική αρθρίτιδα. 	</a:t>
            </a:r>
            <a:br>
              <a:rPr lang="el-GR" u="none" strike="noStrike" dirty="0">
                <a:solidFill>
                  <a:srgbClr val="000000"/>
                </a:solidFill>
                <a:effectLst/>
              </a:rPr>
            </a:br>
            <a:br>
              <a:rPr lang="de-DE" dirty="0"/>
            </a:br>
            <a:endParaRPr lang="de-DE" dirty="0"/>
          </a:p>
          <a:p>
            <a:endParaRPr lang="el-GR" dirty="0"/>
          </a:p>
        </p:txBody>
      </p:sp>
    </p:spTree>
    <p:extLst>
      <p:ext uri="{BB962C8B-B14F-4D97-AF65-F5344CB8AC3E}">
        <p14:creationId xmlns:p14="http://schemas.microsoft.com/office/powerpoint/2010/main" val="13955241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Πηγές</a:t>
            </a:r>
            <a:br>
              <a:rPr lang="en-US" dirty="0"/>
            </a:br>
            <a:endParaRPr lang="en-US" dirty="0"/>
          </a:p>
        </p:txBody>
      </p:sp>
      <p:sp>
        <p:nvSpPr>
          <p:cNvPr id="3" name="Content Placeholder 2"/>
          <p:cNvSpPr>
            <a:spLocks noGrp="1"/>
          </p:cNvSpPr>
          <p:nvPr>
            <p:ph idx="1"/>
          </p:nvPr>
        </p:nvSpPr>
        <p:spPr>
          <a:xfrm>
            <a:off x="1130270" y="1446245"/>
            <a:ext cx="9603275" cy="4732613"/>
          </a:xfrm>
        </p:spPr>
        <p:txBody>
          <a:bodyPr>
            <a:normAutofit fontScale="32500" lnSpcReduction="20000"/>
          </a:bodyPr>
          <a:lstStyle/>
          <a:p>
            <a:r>
              <a:rPr lang="de-DE" dirty="0"/>
              <a:t>Ahmed SS, De A, Das S, Manchanda Y. Biologics and Biosimilars in Psoriasis. Indian J Dermatol. 2023 May-Jun;68(3):282-295. doi: 10.4103/ijd.ijd_421_23. PMID: 37529455; PMCID: PMC10389141.</a:t>
            </a:r>
            <a:endParaRPr lang="el-GR" dirty="0"/>
          </a:p>
          <a:p>
            <a:r>
              <a:rPr lang="en-US" dirty="0"/>
              <a:t>Rendon, A.; </a:t>
            </a:r>
            <a:r>
              <a:rPr lang="en-US" dirty="0" err="1"/>
              <a:t>Schäkel</a:t>
            </a:r>
            <a:r>
              <a:rPr lang="en-US" dirty="0"/>
              <a:t>, K. Psoriasis Pathogenesis and Treatment. </a:t>
            </a:r>
            <a:r>
              <a:rPr lang="en-US" i="1" dirty="0"/>
              <a:t>Int. J. Mol. Sci.</a:t>
            </a:r>
            <a:r>
              <a:rPr lang="en-US" dirty="0"/>
              <a:t> </a:t>
            </a:r>
            <a:r>
              <a:rPr lang="en-US" b="1" dirty="0"/>
              <a:t>2019</a:t>
            </a:r>
            <a:r>
              <a:rPr lang="en-US" dirty="0"/>
              <a:t>, </a:t>
            </a:r>
            <a:r>
              <a:rPr lang="en-US" i="1" dirty="0"/>
              <a:t>20</a:t>
            </a:r>
            <a:r>
              <a:rPr lang="en-US" dirty="0"/>
              <a:t>, 1475. https://doi.org/10.3390/ijms20061475 </a:t>
            </a:r>
            <a:endParaRPr lang="de-DE" dirty="0"/>
          </a:p>
          <a:p>
            <a:r>
              <a:rPr lang="en-US" dirty="0" err="1"/>
              <a:t>Jenneck</a:t>
            </a:r>
            <a:r>
              <a:rPr lang="en-US" dirty="0"/>
              <a:t> C, Novak N. The safety and efficacy of alefacept in the treatment of chronic plaque psoriasis. </a:t>
            </a:r>
            <a:r>
              <a:rPr lang="en-US" dirty="0" err="1"/>
              <a:t>Ther</a:t>
            </a:r>
            <a:r>
              <a:rPr lang="en-US" dirty="0"/>
              <a:t> Clin Risk </a:t>
            </a:r>
            <a:r>
              <a:rPr lang="en-US" dirty="0" err="1"/>
              <a:t>Manag</a:t>
            </a:r>
            <a:r>
              <a:rPr lang="en-US" dirty="0"/>
              <a:t>. 2007 Jun;3(3):411-20. PMID: 18488075; PMCID: PMC2386357.</a:t>
            </a:r>
          </a:p>
          <a:p>
            <a:r>
              <a:rPr lang="en-US" dirty="0"/>
              <a:t>Schön, Michael P. "Efalizumab in the treatment of psoriasis: mode of action, clinical indications, efficacy, and safety." </a:t>
            </a:r>
            <a:r>
              <a:rPr lang="en-US" i="1" dirty="0"/>
              <a:t>Clinics in dermatology</a:t>
            </a:r>
            <a:r>
              <a:rPr lang="en-US" dirty="0"/>
              <a:t> 26.5 (2008): 509-514</a:t>
            </a:r>
            <a:endParaRPr lang="el-GR" dirty="0"/>
          </a:p>
          <a:p>
            <a:r>
              <a:rPr lang="de-DE" dirty="0"/>
              <a:t>Efalizumab treatment for psoriasis could trigger onset of psoriatic arthritis. </a:t>
            </a:r>
            <a:r>
              <a:rPr lang="de-DE" i="1" dirty="0"/>
              <a:t>Nat Rev Rheumatol</a:t>
            </a:r>
            <a:r>
              <a:rPr lang="de-DE" dirty="0"/>
              <a:t> </a:t>
            </a:r>
            <a:r>
              <a:rPr lang="de-DE" b="1" dirty="0"/>
              <a:t>4</a:t>
            </a:r>
            <a:r>
              <a:rPr lang="de-DE" dirty="0"/>
              <a:t>, 448 (2008).</a:t>
            </a:r>
          </a:p>
          <a:p>
            <a:r>
              <a:rPr lang="en-US" dirty="0"/>
              <a:t>Yost J, Gudjonsson JE. The role of TNF inhibitors in psoriasis therapy: new implications for associated comorbidities. F1000 Med Rep. 2009 May 8;1:30. </a:t>
            </a:r>
            <a:r>
              <a:rPr lang="en-US" dirty="0" err="1"/>
              <a:t>doi</a:t>
            </a:r>
            <a:r>
              <a:rPr lang="en-US" dirty="0"/>
              <a:t>: 10.3410/M1-30. PMID: 20948750; PMCID: PMC2924720.</a:t>
            </a:r>
          </a:p>
          <a:p>
            <a:r>
              <a:rPr lang="en-US" dirty="0"/>
              <a:t>Smith, Catherine H., et al. "British Association of Dermatologists guidelines for use of biological interventions in psoriasis 2005." </a:t>
            </a:r>
            <a:r>
              <a:rPr lang="en-US" i="1" dirty="0"/>
              <a:t>British Journal of Dermatology</a:t>
            </a:r>
            <a:r>
              <a:rPr lang="en-US" dirty="0"/>
              <a:t> 153.3 (2005): 486-497</a:t>
            </a:r>
          </a:p>
          <a:p>
            <a:r>
              <a:rPr lang="de-DE" dirty="0"/>
              <a:t>Chokshi, Aditi, et al. "Paradoxical tumor necrosis factor-alpha (TNF-</a:t>
            </a:r>
            <a:r>
              <a:rPr lang="el-GR" dirty="0"/>
              <a:t>α) </a:t>
            </a:r>
            <a:r>
              <a:rPr lang="de-DE" dirty="0"/>
              <a:t>inhibitor-induced psoriasis: A systematic review of pathogenesis, clinical presentation, and treatment." </a:t>
            </a:r>
            <a:r>
              <a:rPr lang="de-DE" i="1" dirty="0"/>
              <a:t>Cureus</a:t>
            </a:r>
            <a:r>
              <a:rPr lang="de-DE" dirty="0"/>
              <a:t> 15.8 (2023).</a:t>
            </a:r>
          </a:p>
          <a:p>
            <a:r>
              <a:rPr lang="de-DE" dirty="0"/>
              <a:t>Bilal, J., Berlinberg, A., Bhattacharjee, S., Trost, J., Riaz, I. B., &amp; Kurtzman, D. J. B. (2018). A systematic review and meta-analysis of the efficacy and safety of the interleukin (IL)-12/23 and IL-17 inhibitors ustekinumab, secukinumab, ixekizumab, brodalumab, guselkumab and tildrakizumab for the treatment of moderate to severe plaque psoriasis. </a:t>
            </a:r>
            <a:r>
              <a:rPr lang="de-DE" i="1" dirty="0"/>
              <a:t>Journal of Dermatological Treatment</a:t>
            </a:r>
            <a:r>
              <a:rPr lang="de-DE" dirty="0"/>
              <a:t>, </a:t>
            </a:r>
            <a:r>
              <a:rPr lang="de-DE" i="1" dirty="0"/>
              <a:t>29</a:t>
            </a:r>
            <a:r>
              <a:rPr lang="de-DE" dirty="0"/>
              <a:t>(6), 569–578. https://doi.org/10.1080/09546634.2017.1422591</a:t>
            </a:r>
          </a:p>
          <a:p>
            <a:r>
              <a:rPr lang="en-US" dirty="0"/>
              <a:t>Dong, Joanna, and Gary Goldenberg. "New biologics in psoriasis: an update on IL-23 and IL-17 inhibitors." </a:t>
            </a:r>
            <a:r>
              <a:rPr lang="en-US" i="1" dirty="0"/>
              <a:t>Cutis</a:t>
            </a:r>
            <a:r>
              <a:rPr lang="en-US" dirty="0"/>
              <a:t> 99.2 (2017): 123-127.</a:t>
            </a:r>
          </a:p>
          <a:p>
            <a:r>
              <a:rPr lang="el-GR" u="none" strike="noStrike" dirty="0">
                <a:solidFill>
                  <a:srgbClr val="000000"/>
                </a:solidFill>
                <a:effectLst/>
                <a:hlinkClick r:id="rId2"/>
              </a:rPr>
              <a:t>Γαληνός Οδηγός Φαρμάκων</a:t>
            </a:r>
            <a:endParaRPr lang="el-GR" u="none" strike="noStrike" dirty="0">
              <a:solidFill>
                <a:srgbClr val="000000"/>
              </a:solidFill>
              <a:effectLst/>
            </a:endParaRPr>
          </a:p>
          <a:p>
            <a:endParaRPr lang="el-GR" dirty="0"/>
          </a:p>
          <a:p>
            <a:pPr>
              <a:buNone/>
            </a:pPr>
            <a:r>
              <a:rPr lang="en-US" dirty="0"/>
              <a:t>Image links:</a:t>
            </a:r>
            <a:endParaRPr lang="el-GR" dirty="0"/>
          </a:p>
          <a:p>
            <a:r>
              <a:rPr lang="en-US" dirty="0">
                <a:hlinkClick r:id="rId3"/>
              </a:rPr>
              <a:t>https://www.sciencedirect.com/topics/medicine-and-dentistry/alefacept</a:t>
            </a:r>
            <a:endParaRPr lang="en-US" dirty="0"/>
          </a:p>
          <a:p>
            <a:r>
              <a:rPr lang="en-US" dirty="0">
                <a:hlinkClick r:id="rId4"/>
              </a:rPr>
              <a:t>https://www.creativebiolabs.net/efalizumab-overview.htm</a:t>
            </a:r>
            <a:endParaRPr lang="en-US" dirty="0"/>
          </a:p>
          <a:p>
            <a:r>
              <a:rPr lang="en-US" dirty="0">
                <a:hlinkClick r:id="rId5"/>
              </a:rPr>
              <a:t>https://pmc.ncbi.nlm.nih.gov/articles/PMC2924720/</a:t>
            </a:r>
            <a:endParaRPr lang="en-US" dirty="0"/>
          </a:p>
          <a:p>
            <a:r>
              <a:rPr lang="en-US" dirty="0">
                <a:hlinkClick r:id="rId6"/>
              </a:rPr>
              <a:t>https://www.wjgnet.com/1007-9327/full/v22/i42/WJG-22-9300-g002.htm</a:t>
            </a:r>
            <a:endParaRPr lang="en-US" dirty="0"/>
          </a:p>
          <a:p>
            <a:r>
              <a:rPr lang="en-US" dirty="0">
                <a:hlinkClick r:id="rId7"/>
              </a:rPr>
              <a:t>https://link.springer.com/article/10.1007/s00296-022-05136-x</a:t>
            </a:r>
            <a:endParaRPr lang="en-US" dirty="0"/>
          </a:p>
          <a:p>
            <a:endParaRPr lang="en-US" dirty="0"/>
          </a:p>
          <a:p>
            <a:endParaRPr lang="el-GR" dirty="0"/>
          </a:p>
          <a:p>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3E28F-0FE6-667C-9B8F-BFE3D9ABC8B5}"/>
              </a:ext>
            </a:extLst>
          </p:cNvPr>
          <p:cNvSpPr>
            <a:spLocks noGrp="1"/>
          </p:cNvSpPr>
          <p:nvPr>
            <p:ph type="title"/>
          </p:nvPr>
        </p:nvSpPr>
        <p:spPr>
          <a:xfrm>
            <a:off x="557516" y="884792"/>
            <a:ext cx="9603275" cy="1049235"/>
          </a:xfrm>
        </p:spPr>
        <p:txBody>
          <a:bodyPr/>
          <a:lstStyle/>
          <a:p>
            <a:r>
              <a:rPr lang="el-GR" dirty="0"/>
              <a:t>Τι έιναι η ψωρίαση;</a:t>
            </a:r>
          </a:p>
        </p:txBody>
      </p:sp>
      <p:sp>
        <p:nvSpPr>
          <p:cNvPr id="3" name="Content Placeholder 2">
            <a:extLst>
              <a:ext uri="{FF2B5EF4-FFF2-40B4-BE49-F238E27FC236}">
                <a16:creationId xmlns:a16="http://schemas.microsoft.com/office/drawing/2014/main" id="{2407080C-C31A-AC1A-067C-040750481D85}"/>
              </a:ext>
            </a:extLst>
          </p:cNvPr>
          <p:cNvSpPr>
            <a:spLocks noGrp="1"/>
          </p:cNvSpPr>
          <p:nvPr>
            <p:ph idx="1"/>
          </p:nvPr>
        </p:nvSpPr>
        <p:spPr>
          <a:xfrm>
            <a:off x="557516" y="1934027"/>
            <a:ext cx="4965730" cy="4147177"/>
          </a:xfrm>
        </p:spPr>
        <p:txBody>
          <a:bodyPr>
            <a:normAutofit fontScale="92500"/>
          </a:bodyPr>
          <a:lstStyle/>
          <a:p>
            <a:r>
              <a:rPr lang="el-GR" dirty="0"/>
              <a:t>Η ψωρίαση είναι ένα χρόνιο φλεγμονώδες αυτοάνοσο νόσημα, το οποίο έχει ισχυρή γενετική προδιάθεση.</a:t>
            </a:r>
          </a:p>
          <a:p>
            <a:r>
              <a:rPr lang="el-GR" dirty="0"/>
              <a:t>Η φλεγμονώδη κατάσταστη διεκπεραιώνεται από πολλούς τύπους κυττάρων, συμπεραλαμβανομένων των Δενδριτικών, Κερατινοκύτταρα και τα Τ-Λεμφοκύτταρα. </a:t>
            </a:r>
          </a:p>
          <a:p>
            <a:r>
              <a:rPr lang="el-GR" dirty="0"/>
              <a:t>Υπερπαραγωγή κυτοκινών προκαλόυν την φλεγμονώδη κατάσταση της νόσου.</a:t>
            </a:r>
          </a:p>
        </p:txBody>
      </p:sp>
      <p:pic>
        <p:nvPicPr>
          <p:cNvPr id="7" name="Picture 6">
            <a:extLst>
              <a:ext uri="{FF2B5EF4-FFF2-40B4-BE49-F238E27FC236}">
                <a16:creationId xmlns:a16="http://schemas.microsoft.com/office/drawing/2014/main" id="{19F3CFDB-486A-7F05-7C3F-91D075A7B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9054" y="1934027"/>
            <a:ext cx="6202946" cy="3294576"/>
          </a:xfrm>
          <a:prstGeom prst="rect">
            <a:avLst/>
          </a:prstGeom>
        </p:spPr>
      </p:pic>
    </p:spTree>
    <p:extLst>
      <p:ext uri="{BB962C8B-B14F-4D97-AF65-F5344CB8AC3E}">
        <p14:creationId xmlns:p14="http://schemas.microsoft.com/office/powerpoint/2010/main" val="36387307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ECA54-383F-7CF8-7793-54E65C00AD25}"/>
              </a:ext>
            </a:extLst>
          </p:cNvPr>
          <p:cNvSpPr>
            <a:spLocks noGrp="1"/>
          </p:cNvSpPr>
          <p:nvPr>
            <p:ph type="title"/>
          </p:nvPr>
        </p:nvSpPr>
        <p:spPr/>
        <p:txBody>
          <a:bodyPr/>
          <a:lstStyle/>
          <a:p>
            <a:r>
              <a:rPr lang="el-GR" dirty="0"/>
              <a:t>Κλινική εικόνα</a:t>
            </a:r>
          </a:p>
        </p:txBody>
      </p:sp>
      <p:pic>
        <p:nvPicPr>
          <p:cNvPr id="5" name="Content Placeholder 4">
            <a:extLst>
              <a:ext uri="{FF2B5EF4-FFF2-40B4-BE49-F238E27FC236}">
                <a16:creationId xmlns:a16="http://schemas.microsoft.com/office/drawing/2014/main" id="{3A4A14F6-2B01-8C8F-05C2-2FD9911D98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0015" y="1663700"/>
            <a:ext cx="9091969" cy="3294063"/>
          </a:xfrm>
        </p:spPr>
      </p:pic>
    </p:spTree>
    <p:extLst>
      <p:ext uri="{BB962C8B-B14F-4D97-AF65-F5344CB8AC3E}">
        <p14:creationId xmlns:p14="http://schemas.microsoft.com/office/powerpoint/2010/main" val="2791706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5B493-A204-CFFE-7653-67AB5A24A2CC}"/>
              </a:ext>
            </a:extLst>
          </p:cNvPr>
          <p:cNvSpPr>
            <a:spLocks noGrp="1"/>
          </p:cNvSpPr>
          <p:nvPr>
            <p:ph type="title"/>
          </p:nvPr>
        </p:nvSpPr>
        <p:spPr>
          <a:xfrm>
            <a:off x="1130271" y="953324"/>
            <a:ext cx="9603275" cy="1049235"/>
          </a:xfrm>
        </p:spPr>
        <p:txBody>
          <a:bodyPr/>
          <a:lstStyle/>
          <a:p>
            <a:r>
              <a:rPr lang="el-GR" dirty="0"/>
              <a:t>Κλινική εικόνα </a:t>
            </a:r>
          </a:p>
        </p:txBody>
      </p:sp>
      <p:pic>
        <p:nvPicPr>
          <p:cNvPr id="7" name="Picture 6">
            <a:extLst>
              <a:ext uri="{FF2B5EF4-FFF2-40B4-BE49-F238E27FC236}">
                <a16:creationId xmlns:a16="http://schemas.microsoft.com/office/drawing/2014/main" id="{742A7E38-5F76-7F17-E8EE-6D409A917DA4}"/>
              </a:ext>
            </a:extLst>
          </p:cNvPr>
          <p:cNvPicPr>
            <a:picLocks noChangeAspect="1"/>
          </p:cNvPicPr>
          <p:nvPr/>
        </p:nvPicPr>
        <p:blipFill>
          <a:blip r:embed="rId2"/>
          <a:stretch>
            <a:fillRect/>
          </a:stretch>
        </p:blipFill>
        <p:spPr>
          <a:xfrm>
            <a:off x="1130270" y="1822010"/>
            <a:ext cx="4587457" cy="2493956"/>
          </a:xfrm>
          <a:prstGeom prst="rect">
            <a:avLst/>
          </a:prstGeom>
        </p:spPr>
      </p:pic>
      <p:pic>
        <p:nvPicPr>
          <p:cNvPr id="9" name="Picture 8">
            <a:extLst>
              <a:ext uri="{FF2B5EF4-FFF2-40B4-BE49-F238E27FC236}">
                <a16:creationId xmlns:a16="http://schemas.microsoft.com/office/drawing/2014/main" id="{AAABECBB-AE5F-595D-CB5C-7E8710D1A3C6}"/>
              </a:ext>
            </a:extLst>
          </p:cNvPr>
          <p:cNvPicPr>
            <a:picLocks noChangeAspect="1"/>
          </p:cNvPicPr>
          <p:nvPr/>
        </p:nvPicPr>
        <p:blipFill>
          <a:blip r:embed="rId3"/>
          <a:stretch>
            <a:fillRect/>
          </a:stretch>
        </p:blipFill>
        <p:spPr>
          <a:xfrm>
            <a:off x="6559402" y="1822010"/>
            <a:ext cx="4174143" cy="2493957"/>
          </a:xfrm>
          <a:prstGeom prst="rect">
            <a:avLst/>
          </a:prstGeom>
        </p:spPr>
      </p:pic>
    </p:spTree>
    <p:extLst>
      <p:ext uri="{BB962C8B-B14F-4D97-AF65-F5344CB8AC3E}">
        <p14:creationId xmlns:p14="http://schemas.microsoft.com/office/powerpoint/2010/main" val="316008134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EDF83-12F9-F8DB-9A29-E104FBED3C97}"/>
              </a:ext>
            </a:extLst>
          </p:cNvPr>
          <p:cNvSpPr>
            <a:spLocks noGrp="1"/>
          </p:cNvSpPr>
          <p:nvPr>
            <p:ph type="title"/>
          </p:nvPr>
        </p:nvSpPr>
        <p:spPr/>
        <p:txBody>
          <a:bodyPr/>
          <a:lstStyle/>
          <a:p>
            <a:r>
              <a:rPr lang="el-GR" dirty="0"/>
              <a:t>Κλινική εικόνα </a:t>
            </a:r>
          </a:p>
        </p:txBody>
      </p:sp>
      <p:pic>
        <p:nvPicPr>
          <p:cNvPr id="4" name="Picture 3">
            <a:extLst>
              <a:ext uri="{FF2B5EF4-FFF2-40B4-BE49-F238E27FC236}">
                <a16:creationId xmlns:a16="http://schemas.microsoft.com/office/drawing/2014/main" id="{13377BE6-2BF2-BCFF-D7CF-999E123257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0270" y="1822618"/>
            <a:ext cx="4965730" cy="3032824"/>
          </a:xfrm>
          <a:prstGeom prst="rect">
            <a:avLst/>
          </a:prstGeom>
        </p:spPr>
      </p:pic>
      <p:pic>
        <p:nvPicPr>
          <p:cNvPr id="7" name="Picture 6">
            <a:extLst>
              <a:ext uri="{FF2B5EF4-FFF2-40B4-BE49-F238E27FC236}">
                <a16:creationId xmlns:a16="http://schemas.microsoft.com/office/drawing/2014/main" id="{7A40919D-FC72-90EE-6FB4-8311313193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1" y="1822618"/>
            <a:ext cx="4965729" cy="3032824"/>
          </a:xfrm>
          <a:prstGeom prst="rect">
            <a:avLst/>
          </a:prstGeom>
        </p:spPr>
      </p:pic>
    </p:spTree>
    <p:extLst>
      <p:ext uri="{BB962C8B-B14F-4D97-AF65-F5344CB8AC3E}">
        <p14:creationId xmlns:p14="http://schemas.microsoft.com/office/powerpoint/2010/main" val="409524707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97193-8BEC-8901-D5E7-BC8B0A826938}"/>
              </a:ext>
            </a:extLst>
          </p:cNvPr>
          <p:cNvSpPr>
            <a:spLocks noGrp="1"/>
          </p:cNvSpPr>
          <p:nvPr>
            <p:ph type="title"/>
          </p:nvPr>
        </p:nvSpPr>
        <p:spPr/>
        <p:txBody>
          <a:bodyPr/>
          <a:lstStyle/>
          <a:p>
            <a:r>
              <a:rPr lang="el-GR" dirty="0"/>
              <a:t>Κλασσική Θεραπεία Ψωρίασης</a:t>
            </a:r>
          </a:p>
        </p:txBody>
      </p:sp>
      <p:pic>
        <p:nvPicPr>
          <p:cNvPr id="5" name="Content Placeholder 4">
            <a:extLst>
              <a:ext uri="{FF2B5EF4-FFF2-40B4-BE49-F238E27FC236}">
                <a16:creationId xmlns:a16="http://schemas.microsoft.com/office/drawing/2014/main" id="{9A6B51C0-08EF-CAF7-F683-1D3ED71657D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3418" y="1758126"/>
            <a:ext cx="8525164" cy="4337874"/>
          </a:xfrm>
        </p:spPr>
      </p:pic>
    </p:spTree>
    <p:extLst>
      <p:ext uri="{BB962C8B-B14F-4D97-AF65-F5344CB8AC3E}">
        <p14:creationId xmlns:p14="http://schemas.microsoft.com/office/powerpoint/2010/main" val="2610630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C5A9B-AAA1-8735-488B-380BC13F81F8}"/>
              </a:ext>
            </a:extLst>
          </p:cNvPr>
          <p:cNvSpPr>
            <a:spLocks noGrp="1"/>
          </p:cNvSpPr>
          <p:nvPr>
            <p:ph type="title"/>
          </p:nvPr>
        </p:nvSpPr>
        <p:spPr/>
        <p:txBody>
          <a:bodyPr>
            <a:normAutofit/>
          </a:bodyPr>
          <a:lstStyle/>
          <a:p>
            <a:r>
              <a:rPr lang="el-GR" sz="3000" dirty="0"/>
              <a:t>Βιολογικά Φάρμακα για την ψωρίαση - </a:t>
            </a:r>
            <a:r>
              <a:rPr lang="en-US" sz="3000" dirty="0" err="1"/>
              <a:t>Alefacept</a:t>
            </a:r>
            <a:endParaRPr lang="el-GR" sz="3000" dirty="0"/>
          </a:p>
        </p:txBody>
      </p:sp>
      <p:sp>
        <p:nvSpPr>
          <p:cNvPr id="3" name="Content Placeholder 2">
            <a:extLst>
              <a:ext uri="{FF2B5EF4-FFF2-40B4-BE49-F238E27FC236}">
                <a16:creationId xmlns:a16="http://schemas.microsoft.com/office/drawing/2014/main" id="{D1298929-58C9-38A5-63A2-3CB4922FE7D8}"/>
              </a:ext>
            </a:extLst>
          </p:cNvPr>
          <p:cNvSpPr>
            <a:spLocks noGrp="1"/>
          </p:cNvSpPr>
          <p:nvPr>
            <p:ph idx="1"/>
          </p:nvPr>
        </p:nvSpPr>
        <p:spPr>
          <a:xfrm>
            <a:off x="1130270" y="1539551"/>
            <a:ext cx="9603275" cy="1436914"/>
          </a:xfrm>
        </p:spPr>
        <p:txBody>
          <a:bodyPr/>
          <a:lstStyle/>
          <a:p>
            <a:r>
              <a:rPr lang="el-GR" dirty="0"/>
              <a:t>Πρώτο εγκεκριμένο βιολογικό φάρμακο από τον </a:t>
            </a:r>
            <a:r>
              <a:rPr lang="en-US" dirty="0"/>
              <a:t>USFDA (2003). </a:t>
            </a:r>
          </a:p>
          <a:p>
            <a:r>
              <a:rPr lang="el-GR" dirty="0"/>
              <a:t>Διπλή Δράση. Αποτρέπει την ενεργοποίηση Τ-κυττάρων (</a:t>
            </a:r>
            <a:r>
              <a:rPr lang="en-US" dirty="0"/>
              <a:t>LFA-3) </a:t>
            </a:r>
            <a:r>
              <a:rPr lang="el-GR" dirty="0"/>
              <a:t>και επάγει απόπτωση συγκεκριμένων ενεργών Τ-κυττάρων μνήμης (</a:t>
            </a:r>
            <a:r>
              <a:rPr lang="en-US" dirty="0"/>
              <a:t>IgG1Fc). </a:t>
            </a:r>
          </a:p>
        </p:txBody>
      </p:sp>
      <p:sp>
        <p:nvSpPr>
          <p:cNvPr id="6" name="TextBox 5"/>
          <p:cNvSpPr txBox="1"/>
          <p:nvPr/>
        </p:nvSpPr>
        <p:spPr>
          <a:xfrm>
            <a:off x="1203650" y="3032448"/>
            <a:ext cx="5365102" cy="1200329"/>
          </a:xfrm>
          <a:prstGeom prst="rect">
            <a:avLst/>
          </a:prstGeom>
          <a:noFill/>
        </p:spPr>
        <p:txBody>
          <a:bodyPr wrap="square" rtlCol="0">
            <a:spAutoFit/>
          </a:bodyPr>
          <a:lstStyle/>
          <a:p>
            <a:r>
              <a:rPr lang="el-GR" dirty="0"/>
              <a:t>Χρήση σε:</a:t>
            </a:r>
          </a:p>
          <a:p>
            <a:pPr marL="342900" indent="-342900">
              <a:buFont typeface="+mj-lt"/>
              <a:buAutoNum type="arabicPeriod"/>
            </a:pPr>
            <a:r>
              <a:rPr lang="el-GR" dirty="0"/>
              <a:t>Ψωριασική αρθρίτιδα</a:t>
            </a:r>
          </a:p>
          <a:p>
            <a:pPr marL="342900" indent="-342900">
              <a:buFont typeface="+mj-lt"/>
              <a:buAutoNum type="arabicPeriod"/>
            </a:pPr>
            <a:r>
              <a:rPr lang="el-GR" dirty="0"/>
              <a:t>Παλμοπελματιαία φλυκταινώδης ψωρίαση</a:t>
            </a:r>
            <a:endParaRPr lang="en-US" dirty="0"/>
          </a:p>
          <a:p>
            <a:pPr marL="342900" indent="-342900">
              <a:buFont typeface="+mj-lt"/>
              <a:buAutoNum type="arabicPeriod"/>
            </a:pPr>
            <a:r>
              <a:rPr lang="el-GR" dirty="0"/>
              <a:t>Ψωριασική ονυχία</a:t>
            </a:r>
          </a:p>
        </p:txBody>
      </p:sp>
      <p:pic>
        <p:nvPicPr>
          <p:cNvPr id="7" name="Picture 6" descr="1-s2.0-S0923181105000484-gr1.jpg"/>
          <p:cNvPicPr>
            <a:picLocks noChangeAspect="1"/>
          </p:cNvPicPr>
          <p:nvPr/>
        </p:nvPicPr>
        <p:blipFill>
          <a:blip r:embed="rId3"/>
          <a:stretch>
            <a:fillRect/>
          </a:stretch>
        </p:blipFill>
        <p:spPr>
          <a:xfrm>
            <a:off x="7626698" y="2911150"/>
            <a:ext cx="3849955" cy="3040305"/>
          </a:xfrm>
          <a:prstGeom prst="rect">
            <a:avLst/>
          </a:prstGeom>
        </p:spPr>
      </p:pic>
      <p:sp>
        <p:nvSpPr>
          <p:cNvPr id="8" name="TextBox 7"/>
          <p:cNvSpPr txBox="1"/>
          <p:nvPr/>
        </p:nvSpPr>
        <p:spPr>
          <a:xfrm>
            <a:off x="1222310" y="4413380"/>
            <a:ext cx="4777275" cy="1477328"/>
          </a:xfrm>
          <a:prstGeom prst="rect">
            <a:avLst/>
          </a:prstGeom>
          <a:noFill/>
        </p:spPr>
        <p:txBody>
          <a:bodyPr wrap="square" rtlCol="0">
            <a:spAutoFit/>
          </a:bodyPr>
          <a:lstStyle/>
          <a:p>
            <a:r>
              <a:rPr lang="el-GR" dirty="0"/>
              <a:t>Αντενδεικνύεται σε</a:t>
            </a:r>
            <a:r>
              <a:rPr lang="en-US" dirty="0"/>
              <a:t>:</a:t>
            </a:r>
            <a:r>
              <a:rPr lang="el-GR" dirty="0"/>
              <a:t> </a:t>
            </a:r>
          </a:p>
          <a:p>
            <a:pPr>
              <a:buFont typeface="Arial" pitchFamily="34" charset="0"/>
              <a:buChar char="•"/>
            </a:pPr>
            <a:r>
              <a:rPr lang="el-GR" dirty="0"/>
              <a:t> Ανάπτυξη κακοήθειας</a:t>
            </a:r>
          </a:p>
          <a:p>
            <a:pPr>
              <a:buFont typeface="Arial" pitchFamily="34" charset="0"/>
              <a:buChar char="•"/>
            </a:pPr>
            <a:r>
              <a:rPr lang="el-GR" dirty="0"/>
              <a:t> Μολυσμένους με </a:t>
            </a:r>
            <a:r>
              <a:rPr lang="en-US" dirty="0"/>
              <a:t>HIV</a:t>
            </a:r>
            <a:endParaRPr lang="el-GR" dirty="0"/>
          </a:p>
          <a:p>
            <a:pPr>
              <a:buFont typeface="Arial" pitchFamily="34" charset="0"/>
              <a:buChar char="•"/>
            </a:pPr>
            <a:r>
              <a:rPr lang="el-GR" dirty="0"/>
              <a:t> Γαλουχούσες</a:t>
            </a:r>
            <a:endParaRPr lang="en-US" dirty="0"/>
          </a:p>
          <a:p>
            <a:pPr>
              <a:buFont typeface="Arial" pitchFamily="34" charset="0"/>
              <a:buChar char="•"/>
            </a:pPr>
            <a:r>
              <a:rPr lang="el-GR" dirty="0"/>
              <a:t> Γνωστή υπερευαισθησία σε Αλεφασέπτη</a:t>
            </a:r>
            <a:endParaRPr lang="en-US" dirty="0"/>
          </a:p>
        </p:txBody>
      </p:sp>
    </p:spTree>
    <p:extLst>
      <p:ext uri="{BB962C8B-B14F-4D97-AF65-F5344CB8AC3E}">
        <p14:creationId xmlns:p14="http://schemas.microsoft.com/office/powerpoint/2010/main" val="17234941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000" dirty="0"/>
              <a:t>Βιολογικά Φάρμακα για την ψωρίαση -</a:t>
            </a:r>
            <a:r>
              <a:rPr lang="en-US" sz="3000" dirty="0"/>
              <a:t> </a:t>
            </a:r>
            <a:r>
              <a:rPr lang="en-US" sz="3000" dirty="0" err="1"/>
              <a:t>Efalizumab</a:t>
            </a:r>
            <a:endParaRPr lang="en-US" sz="3000" dirty="0"/>
          </a:p>
        </p:txBody>
      </p:sp>
      <p:sp>
        <p:nvSpPr>
          <p:cNvPr id="3" name="Content Placeholder 2"/>
          <p:cNvSpPr>
            <a:spLocks noGrp="1"/>
          </p:cNvSpPr>
          <p:nvPr>
            <p:ph idx="1"/>
          </p:nvPr>
        </p:nvSpPr>
        <p:spPr>
          <a:xfrm>
            <a:off x="1130270" y="1530220"/>
            <a:ext cx="9603275" cy="2808515"/>
          </a:xfrm>
        </p:spPr>
        <p:txBody>
          <a:bodyPr>
            <a:normAutofit fontScale="92500"/>
          </a:bodyPr>
          <a:lstStyle/>
          <a:p>
            <a:r>
              <a:rPr lang="el-GR" dirty="0"/>
              <a:t>Στοχεύει την α υπομονάδα του </a:t>
            </a:r>
            <a:r>
              <a:rPr lang="en-US" dirty="0"/>
              <a:t>LFA-1 (CD11a)</a:t>
            </a:r>
            <a:r>
              <a:rPr lang="el-GR" dirty="0"/>
              <a:t>. Εμποδίζει την αλληλεπίδραση </a:t>
            </a:r>
            <a:r>
              <a:rPr lang="en-US" dirty="0"/>
              <a:t>LFA-1 </a:t>
            </a:r>
            <a:r>
              <a:rPr lang="el-GR" dirty="0"/>
              <a:t>και </a:t>
            </a:r>
            <a:r>
              <a:rPr lang="en-US" dirty="0"/>
              <a:t>ICAM-1</a:t>
            </a:r>
            <a:r>
              <a:rPr lang="el-GR" dirty="0"/>
              <a:t>, η οποία σχετίζεται με πολλαπλές κυτταρικές αλληλεπιδράσεις.</a:t>
            </a:r>
          </a:p>
          <a:p>
            <a:r>
              <a:rPr lang="el-GR" dirty="0"/>
              <a:t>Βελτιώνονται συμπτώματα της ψωρίασης όπως ανώμαλη παραγωγή κυτοκινών, υπερπολλαπλασιασμός και μη φυσιολογική διαφοροποίηση κερατινοκυττάρων.</a:t>
            </a:r>
          </a:p>
          <a:p>
            <a:r>
              <a:rPr lang="el-GR" dirty="0"/>
              <a:t>ΟΧΙ για ψωριασική αρθρίτιδα, πιθανή επιδείνωση.</a:t>
            </a:r>
            <a:r>
              <a:rPr lang="en-US" dirty="0"/>
              <a:t> </a:t>
            </a:r>
            <a:r>
              <a:rPr lang="el-GR" dirty="0"/>
              <a:t>Αποσύρθηκε το 2009 λόγω πρόκλησης προοδευτικής πολυεστιακής λευκοεγκεφαλοπάθειας.</a:t>
            </a:r>
            <a:endParaRPr lang="en-US" dirty="0"/>
          </a:p>
          <a:p>
            <a:endParaRPr lang="en-US" dirty="0"/>
          </a:p>
          <a:p>
            <a:endParaRPr lang="en-US" dirty="0"/>
          </a:p>
          <a:p>
            <a:endParaRPr lang="en-US" dirty="0"/>
          </a:p>
        </p:txBody>
      </p:sp>
      <p:sp>
        <p:nvSpPr>
          <p:cNvPr id="5" name="TextBox 4"/>
          <p:cNvSpPr txBox="1"/>
          <p:nvPr/>
        </p:nvSpPr>
        <p:spPr>
          <a:xfrm>
            <a:off x="1278294" y="4310743"/>
            <a:ext cx="5990253" cy="1754326"/>
          </a:xfrm>
          <a:prstGeom prst="rect">
            <a:avLst/>
          </a:prstGeom>
          <a:noFill/>
        </p:spPr>
        <p:txBody>
          <a:bodyPr wrap="square" rtlCol="0">
            <a:spAutoFit/>
          </a:bodyPr>
          <a:lstStyle/>
          <a:p>
            <a:r>
              <a:rPr lang="el-GR" dirty="0"/>
              <a:t>Παρενέργειες:</a:t>
            </a:r>
          </a:p>
          <a:p>
            <a:pPr>
              <a:buFont typeface="Arial" pitchFamily="34" charset="0"/>
              <a:buChar char="•"/>
            </a:pPr>
            <a:r>
              <a:rPr lang="el-GR" dirty="0"/>
              <a:t> Συμπτώματα γρίπης</a:t>
            </a:r>
          </a:p>
          <a:p>
            <a:pPr>
              <a:buFont typeface="Arial" pitchFamily="34" charset="0"/>
              <a:buChar char="•"/>
            </a:pPr>
            <a:r>
              <a:rPr lang="el-GR" dirty="0"/>
              <a:t> Φαινόμενο υποτροπής</a:t>
            </a:r>
          </a:p>
          <a:p>
            <a:pPr>
              <a:buFont typeface="Arial" pitchFamily="34" charset="0"/>
              <a:buChar char="•"/>
            </a:pPr>
            <a:r>
              <a:rPr lang="el-GR" dirty="0"/>
              <a:t> Αλλεργικές αντιδράσεις</a:t>
            </a:r>
          </a:p>
          <a:p>
            <a:pPr>
              <a:buFont typeface="Arial" pitchFamily="34" charset="0"/>
              <a:buChar char="•"/>
            </a:pPr>
            <a:r>
              <a:rPr lang="el-GR" dirty="0"/>
              <a:t> Θρομβοκυτταροπενία</a:t>
            </a:r>
          </a:p>
          <a:p>
            <a:pPr>
              <a:buFont typeface="Arial" pitchFamily="34" charset="0"/>
              <a:buChar char="•"/>
            </a:pPr>
            <a:r>
              <a:rPr lang="el-GR" dirty="0"/>
              <a:t> Προοδευτική Πολυεστιακή Λευκοεγκεφαλοπάθεια</a:t>
            </a:r>
          </a:p>
        </p:txBody>
      </p:sp>
      <p:pic>
        <p:nvPicPr>
          <p:cNvPr id="6" name="Picture 5" descr="Efalizumab-Overview.jpg"/>
          <p:cNvPicPr>
            <a:picLocks noChangeAspect="1"/>
          </p:cNvPicPr>
          <p:nvPr/>
        </p:nvPicPr>
        <p:blipFill>
          <a:blip r:embed="rId2"/>
          <a:stretch>
            <a:fillRect/>
          </a:stretch>
        </p:blipFill>
        <p:spPr>
          <a:xfrm>
            <a:off x="8938727" y="3947733"/>
            <a:ext cx="2924855" cy="20428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a:t>Βιολογικά Φάρμακα για την ψωρίαση –</a:t>
            </a:r>
            <a:r>
              <a:rPr lang="en-US" sz="2800" dirty="0"/>
              <a:t> anti TNF agents</a:t>
            </a:r>
          </a:p>
        </p:txBody>
      </p:sp>
      <p:sp>
        <p:nvSpPr>
          <p:cNvPr id="3" name="Content Placeholder 2"/>
          <p:cNvSpPr>
            <a:spLocks noGrp="1"/>
          </p:cNvSpPr>
          <p:nvPr>
            <p:ph idx="1"/>
          </p:nvPr>
        </p:nvSpPr>
        <p:spPr>
          <a:xfrm>
            <a:off x="1130270" y="1455576"/>
            <a:ext cx="9603275" cy="1744824"/>
          </a:xfrm>
        </p:spPr>
        <p:txBody>
          <a:bodyPr>
            <a:normAutofit/>
          </a:bodyPr>
          <a:lstStyle/>
          <a:p>
            <a:r>
              <a:rPr lang="en-US" sz="1800" dirty="0"/>
              <a:t>O </a:t>
            </a:r>
            <a:r>
              <a:rPr lang="en-US" sz="1800" dirty="0" err="1"/>
              <a:t>TNFa</a:t>
            </a:r>
            <a:r>
              <a:rPr lang="el-GR" sz="1800" dirty="0"/>
              <a:t> είναι μια κυτοκίνη που ενισχύει την φλεγμονή μέσω πολλαπλών οδών. Θεωρείται βασικός μεσολαβητής της ψωρίασης.</a:t>
            </a:r>
          </a:p>
          <a:p>
            <a:r>
              <a:rPr lang="el-GR" sz="1800" dirty="0"/>
              <a:t>Η αποτελεσματικότητα των βιολογικών φαρμάκων που αναστέλλουν τον </a:t>
            </a:r>
            <a:r>
              <a:rPr lang="en-US" sz="1800" dirty="0"/>
              <a:t>TNF</a:t>
            </a:r>
            <a:r>
              <a:rPr lang="el-GR" sz="1800" dirty="0"/>
              <a:t> αποδίδεται στην αναστολή των </a:t>
            </a:r>
            <a:r>
              <a:rPr lang="en-US" sz="1800" dirty="0"/>
              <a:t> Th17 T-</a:t>
            </a:r>
            <a:r>
              <a:rPr lang="el-GR" sz="1800" dirty="0"/>
              <a:t>κυττάρων. </a:t>
            </a:r>
            <a:endParaRPr lang="en-US" sz="1800" dirty="0"/>
          </a:p>
          <a:p>
            <a:endParaRPr lang="en-US" dirty="0"/>
          </a:p>
        </p:txBody>
      </p:sp>
      <p:pic>
        <p:nvPicPr>
          <p:cNvPr id="4" name="Picture 3" descr="1757-5931-0001-0000000030-g001.jpg"/>
          <p:cNvPicPr>
            <a:picLocks noChangeAspect="1"/>
          </p:cNvPicPr>
          <p:nvPr/>
        </p:nvPicPr>
        <p:blipFill>
          <a:blip r:embed="rId2"/>
          <a:stretch>
            <a:fillRect/>
          </a:stretch>
        </p:blipFill>
        <p:spPr>
          <a:xfrm>
            <a:off x="1194160" y="2976464"/>
            <a:ext cx="3340518" cy="2013463"/>
          </a:xfrm>
          <a:prstGeom prst="rect">
            <a:avLst/>
          </a:prstGeom>
        </p:spPr>
      </p:pic>
      <p:sp>
        <p:nvSpPr>
          <p:cNvPr id="5" name="TextBox 4"/>
          <p:cNvSpPr txBox="1"/>
          <p:nvPr/>
        </p:nvSpPr>
        <p:spPr>
          <a:xfrm>
            <a:off x="1007705" y="5001208"/>
            <a:ext cx="10468947" cy="1477328"/>
          </a:xfrm>
          <a:prstGeom prst="rect">
            <a:avLst/>
          </a:prstGeom>
          <a:noFill/>
        </p:spPr>
        <p:txBody>
          <a:bodyPr wrap="square" rtlCol="0">
            <a:spAutoFit/>
          </a:bodyPr>
          <a:lstStyle/>
          <a:p>
            <a:r>
              <a:rPr lang="el-GR" dirty="0"/>
              <a:t>Σύμφωνα με την Βρετανική Ένωση Δερματολόγων, </a:t>
            </a:r>
            <a:r>
              <a:rPr lang="en-US" dirty="0"/>
              <a:t>anti-TNF </a:t>
            </a:r>
            <a:r>
              <a:rPr lang="el-GR" dirty="0"/>
              <a:t>θεραπεία ενδεικνύεται για σοβαρή ψωρίαση, όμως όχι σαν πρώτη εκλογή. </a:t>
            </a:r>
            <a:r>
              <a:rPr lang="en-US" dirty="0"/>
              <a:t>A</a:t>
            </a:r>
            <a:r>
              <a:rPr lang="el-GR" dirty="0"/>
              <a:t>ντενδεικνύεται σε περιπτώσεις εγκυμοσύνης/γαλούχησης, ορισμένες μολύνσεις, κακοήθειες, απομυελινωτική νόσο, και συμφορητική καρδιακή ανεπάρκεια.</a:t>
            </a:r>
          </a:p>
          <a:p>
            <a:endParaRPr lang="en-US" dirty="0"/>
          </a:p>
        </p:txBody>
      </p:sp>
      <p:pic>
        <p:nvPicPr>
          <p:cNvPr id="6" name="Picture 5" descr="WJG-22-9300-g002.jpg"/>
          <p:cNvPicPr>
            <a:picLocks noChangeAspect="1"/>
          </p:cNvPicPr>
          <p:nvPr/>
        </p:nvPicPr>
        <p:blipFill>
          <a:blip r:embed="rId3"/>
          <a:stretch>
            <a:fillRect/>
          </a:stretch>
        </p:blipFill>
        <p:spPr>
          <a:xfrm>
            <a:off x="7091265" y="2623493"/>
            <a:ext cx="4021493" cy="242406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1000</TotalTime>
  <Words>1542</Words>
  <Application>Microsoft Office PowerPoint</Application>
  <PresentationFormat>Widescreen</PresentationFormat>
  <Paragraphs>95</Paragraphs>
  <Slides>17</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Century Gothic</vt:lpstr>
      <vt:lpstr>Gallery</vt:lpstr>
      <vt:lpstr>ΒΙΟΛΟΓΙΚΑ ΦΑΡΜΑΚΑ ΣΤΗΝ ΨΩΡΙΑΣΗ</vt:lpstr>
      <vt:lpstr>Τι έιναι η ψωρίαση;</vt:lpstr>
      <vt:lpstr>Κλινική εικόνα</vt:lpstr>
      <vt:lpstr>Κλινική εικόνα </vt:lpstr>
      <vt:lpstr>Κλινική εικόνα </vt:lpstr>
      <vt:lpstr>Κλασσική Θεραπεία Ψωρίασης</vt:lpstr>
      <vt:lpstr>Βιολογικά Φάρμακα για την ψωρίαση - Alefacept</vt:lpstr>
      <vt:lpstr>Βιολογικά Φάρμακα για την ψωρίαση - Efalizumab</vt:lpstr>
      <vt:lpstr>Βιολογικά Φάρμακα για την ψωρίαση – anti TNF agents</vt:lpstr>
      <vt:lpstr>PowerPoint Presentation</vt:lpstr>
      <vt:lpstr>PowerPoint Presentation</vt:lpstr>
      <vt:lpstr>Anti TNF agents - Παράδοξη Ψωρίαση</vt:lpstr>
      <vt:lpstr>Αναστολείς IL-23 και IL-17 </vt:lpstr>
      <vt:lpstr>Αναστολείς IL-23 και IL-17 </vt:lpstr>
      <vt:lpstr>Αναστολείς IL-23 και IL-17 </vt:lpstr>
      <vt:lpstr>Αναστολείς IL-23 και IL-17 </vt:lpstr>
      <vt:lpstr>Πηγές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ΒΙΟΛΟΓΙΚΑ ΦΑΡΜΑΚΑ ΣΤΗΝ ΨΩΡΙΑΣΗ</dc:title>
  <dc:creator>TASOS KAR</dc:creator>
  <cp:lastModifiedBy>TASOS KAR</cp:lastModifiedBy>
  <cp:revision>35</cp:revision>
  <dcterms:created xsi:type="dcterms:W3CDTF">2025-01-05T11:21:43Z</dcterms:created>
  <dcterms:modified xsi:type="dcterms:W3CDTF">2025-01-09T15:23:52Z</dcterms:modified>
</cp:coreProperties>
</file>